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56" r:id="rId2"/>
    <p:sldId id="257" r:id="rId3"/>
    <p:sldId id="258" r:id="rId4"/>
    <p:sldId id="263" r:id="rId5"/>
    <p:sldId id="259" r:id="rId6"/>
    <p:sldId id="260" r:id="rId7"/>
    <p:sldId id="261" r:id="rId8"/>
    <p:sldId id="262" r:id="rId9"/>
    <p:sldId id="265" r:id="rId10"/>
    <p:sldId id="264" r:id="rId11"/>
    <p:sldId id="267" r:id="rId12"/>
    <p:sldId id="268" r:id="rId13"/>
    <p:sldId id="269" r:id="rId14"/>
    <p:sldId id="270" r:id="rId15"/>
    <p:sldId id="266" r:id="rId16"/>
    <p:sldId id="271" r:id="rId17"/>
    <p:sldId id="272" r:id="rId18"/>
    <p:sldId id="273" r:id="rId19"/>
    <p:sldId id="274" r:id="rId20"/>
    <p:sldId id="275" r:id="rId21"/>
    <p:sldId id="276" r:id="rId22"/>
    <p:sldId id="277" r:id="rId23"/>
    <p:sldId id="278" r:id="rId24"/>
    <p:sldId id="286" r:id="rId25"/>
    <p:sldId id="279" r:id="rId26"/>
    <p:sldId id="280" r:id="rId27"/>
    <p:sldId id="281" r:id="rId28"/>
    <p:sldId id="282" r:id="rId29"/>
    <p:sldId id="283" r:id="rId30"/>
    <p:sldId id="284" r:id="rId31"/>
    <p:sldId id="285"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100" d="100"/>
          <a:sy n="100" d="100"/>
        </p:scale>
        <p:origin x="-240"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9A5DF8-33B8-45E3-9FFA-033C9BDDB3F7}" type="datetimeFigureOut">
              <a:rPr lang="en-IN" smtClean="0"/>
              <a:t>25-11-2022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8A92FD-54A6-4F62-9D49-DA5552C4B602}" type="slidenum">
              <a:rPr lang="en-IN" smtClean="0"/>
              <a:t>‹#›</a:t>
            </a:fld>
            <a:endParaRPr lang="en-IN"/>
          </a:p>
        </p:txBody>
      </p:sp>
    </p:spTree>
    <p:extLst>
      <p:ext uri="{BB962C8B-B14F-4D97-AF65-F5344CB8AC3E}">
        <p14:creationId xmlns:p14="http://schemas.microsoft.com/office/powerpoint/2010/main" val="13717964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A8A92FD-54A6-4F62-9D49-DA5552C4B602}" type="slidenum">
              <a:rPr lang="en-IN" smtClean="0"/>
              <a:t>20</a:t>
            </a:fld>
            <a:endParaRPr lang="en-IN"/>
          </a:p>
        </p:txBody>
      </p:sp>
    </p:spTree>
    <p:extLst>
      <p:ext uri="{BB962C8B-B14F-4D97-AF65-F5344CB8AC3E}">
        <p14:creationId xmlns:p14="http://schemas.microsoft.com/office/powerpoint/2010/main" val="2336682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39117405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3497221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258896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17602379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220197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35019179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38559304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28800093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2113678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012064-A0B7-4950-AF6A-8C175BB5BC23}" type="datetimeFigureOut">
              <a:rPr lang="en-IN" smtClean="0"/>
              <a:t>25-11-2022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280778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6012064-A0B7-4950-AF6A-8C175BB5BC23}" type="datetimeFigureOut">
              <a:rPr lang="en-IN" smtClean="0"/>
              <a:t>25-11-2022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398373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012064-A0B7-4950-AF6A-8C175BB5BC23}" type="datetimeFigureOut">
              <a:rPr lang="en-IN" smtClean="0"/>
              <a:t>25-11-2022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1054058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6012064-A0B7-4950-AF6A-8C175BB5BC23}" type="datetimeFigureOut">
              <a:rPr lang="en-IN" smtClean="0"/>
              <a:t>25-11-2022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1613714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012064-A0B7-4950-AF6A-8C175BB5BC23}" type="datetimeFigureOut">
              <a:rPr lang="en-IN" smtClean="0"/>
              <a:t>25-11-2022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2803170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6012064-A0B7-4950-AF6A-8C175BB5BC23}" type="datetimeFigureOut">
              <a:rPr lang="en-IN" smtClean="0"/>
              <a:t>25-11-2022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4185106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6012064-A0B7-4950-AF6A-8C175BB5BC23}" type="datetimeFigureOut">
              <a:rPr lang="en-IN" smtClean="0"/>
              <a:t>25-11-2022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C1B6D58-146C-48FD-A5D7-DEF716D113B2}" type="slidenum">
              <a:rPr lang="en-IN" smtClean="0"/>
              <a:t>‹#›</a:t>
            </a:fld>
            <a:endParaRPr lang="en-IN"/>
          </a:p>
        </p:txBody>
      </p:sp>
    </p:spTree>
    <p:extLst>
      <p:ext uri="{BB962C8B-B14F-4D97-AF65-F5344CB8AC3E}">
        <p14:creationId xmlns:p14="http://schemas.microsoft.com/office/powerpoint/2010/main" val="551113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6012064-A0B7-4950-AF6A-8C175BB5BC23}" type="datetimeFigureOut">
              <a:rPr lang="en-IN" smtClean="0"/>
              <a:t>25-11-2022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C1B6D58-146C-48FD-A5D7-DEF716D113B2}" type="slidenum">
              <a:rPr lang="en-IN" smtClean="0"/>
              <a:t>‹#›</a:t>
            </a:fld>
            <a:endParaRPr lang="en-IN"/>
          </a:p>
        </p:txBody>
      </p:sp>
    </p:spTree>
    <p:extLst>
      <p:ext uri="{BB962C8B-B14F-4D97-AF65-F5344CB8AC3E}">
        <p14:creationId xmlns:p14="http://schemas.microsoft.com/office/powerpoint/2010/main" val="4693121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makeuseof.com/tag/how-to-choose-the-right-sd-card-for-the-job/"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raspberrypi/noob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0F189-6948-C853-1C68-5FAE11D60432}"/>
              </a:ext>
            </a:extLst>
          </p:cNvPr>
          <p:cNvSpPr>
            <a:spLocks noGrp="1"/>
          </p:cNvSpPr>
          <p:nvPr>
            <p:ph type="ctrTitle"/>
          </p:nvPr>
        </p:nvSpPr>
        <p:spPr/>
        <p:txBody>
          <a:bodyPr/>
          <a:lstStyle/>
          <a:p>
            <a:r>
              <a:rPr lang="en-IN" dirty="0"/>
              <a:t>Raspberry Pi</a:t>
            </a:r>
          </a:p>
        </p:txBody>
      </p:sp>
      <p:sp>
        <p:nvSpPr>
          <p:cNvPr id="3" name="Subtitle 2">
            <a:extLst>
              <a:ext uri="{FF2B5EF4-FFF2-40B4-BE49-F238E27FC236}">
                <a16:creationId xmlns:a16="http://schemas.microsoft.com/office/drawing/2014/main" id="{5BBDFD31-0656-AFBA-3797-F86072A7D2C4}"/>
              </a:ext>
            </a:extLst>
          </p:cNvPr>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15791427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9B921-C2B2-9322-EEAF-629F5265C3F7}"/>
              </a:ext>
            </a:extLst>
          </p:cNvPr>
          <p:cNvSpPr>
            <a:spLocks noGrp="1"/>
          </p:cNvSpPr>
          <p:nvPr>
            <p:ph type="title"/>
          </p:nvPr>
        </p:nvSpPr>
        <p:spPr/>
        <p:txBody>
          <a:bodyPr/>
          <a:lstStyle/>
          <a:p>
            <a:r>
              <a:rPr lang="en-IN" dirty="0"/>
              <a:t>SSH – Remote access</a:t>
            </a:r>
          </a:p>
        </p:txBody>
      </p:sp>
      <p:sp>
        <p:nvSpPr>
          <p:cNvPr id="3" name="Content Placeholder 2">
            <a:extLst>
              <a:ext uri="{FF2B5EF4-FFF2-40B4-BE49-F238E27FC236}">
                <a16:creationId xmlns:a16="http://schemas.microsoft.com/office/drawing/2014/main" id="{9E20174A-7B57-D1F3-894F-DC496323763E}"/>
              </a:ext>
            </a:extLst>
          </p:cNvPr>
          <p:cNvSpPr>
            <a:spLocks noGrp="1"/>
          </p:cNvSpPr>
          <p:nvPr>
            <p:ph idx="1"/>
          </p:nvPr>
        </p:nvSpPr>
        <p:spPr>
          <a:xfrm>
            <a:off x="677334" y="2160589"/>
            <a:ext cx="10462614" cy="3880773"/>
          </a:xfrm>
        </p:spPr>
        <p:txBody>
          <a:bodyPr/>
          <a:lstStyle/>
          <a:p>
            <a:pPr algn="l"/>
            <a:r>
              <a:rPr lang="en-US" b="0" i="0" dirty="0">
                <a:solidFill>
                  <a:srgbClr val="222222"/>
                </a:solidFill>
                <a:effectLst/>
                <a:latin typeface="Merriweather" panose="020B0604020202020204" pitchFamily="2" charset="0"/>
              </a:rPr>
              <a:t>SSH (also known as ‘Secure Shell’) is an encrypted networking technology that enables you to manage computers from the command line over a network.</a:t>
            </a:r>
          </a:p>
          <a:p>
            <a:pPr algn="l"/>
            <a:r>
              <a:rPr lang="en-US" b="0" i="0" dirty="0">
                <a:solidFill>
                  <a:srgbClr val="222222"/>
                </a:solidFill>
                <a:effectLst/>
                <a:latin typeface="Merriweather" panose="020B0604020202020204" pitchFamily="2" charset="0"/>
              </a:rPr>
              <a:t>SSH is handy if you want to quickly connect to a Raspberry Pi from a terminal window on another computer. It’s also ideal for lightweight distro installations that don’t have graphical interfaces, and projects that don’t have a screen (such as robots). It’s especially useful when creating Internet of Things (IoT) projects, as these may be embedded inside other hardware.</a:t>
            </a:r>
          </a:p>
          <a:p>
            <a:r>
              <a:rPr lang="en-US" b="0" i="0" dirty="0">
                <a:solidFill>
                  <a:srgbClr val="222222"/>
                </a:solidFill>
                <a:effectLst/>
                <a:latin typeface="Merriweather" panose="00000500000000000000" pitchFamily="2" charset="0"/>
              </a:rPr>
              <a:t>You don’t need to install any software to start using Secure Shell. Linux, macOS, and Windows 10 have the SSH command-line application installed by default.</a:t>
            </a:r>
            <a:br>
              <a:rPr lang="en-US" dirty="0"/>
            </a:br>
            <a:endParaRPr lang="en-IN" dirty="0"/>
          </a:p>
        </p:txBody>
      </p:sp>
    </p:spTree>
    <p:extLst>
      <p:ext uri="{BB962C8B-B14F-4D97-AF65-F5344CB8AC3E}">
        <p14:creationId xmlns:p14="http://schemas.microsoft.com/office/powerpoint/2010/main" val="215608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8A01E-51CD-39C4-E476-C60FB9E5EA88}"/>
              </a:ext>
            </a:extLst>
          </p:cNvPr>
          <p:cNvSpPr>
            <a:spLocks noGrp="1"/>
          </p:cNvSpPr>
          <p:nvPr>
            <p:ph type="title"/>
          </p:nvPr>
        </p:nvSpPr>
        <p:spPr/>
        <p:txBody>
          <a:bodyPr/>
          <a:lstStyle/>
          <a:p>
            <a:r>
              <a:rPr lang="en-IN" dirty="0"/>
              <a:t>SSH – Secure Shell</a:t>
            </a:r>
          </a:p>
        </p:txBody>
      </p:sp>
      <p:sp>
        <p:nvSpPr>
          <p:cNvPr id="3" name="Content Placeholder 2">
            <a:extLst>
              <a:ext uri="{FF2B5EF4-FFF2-40B4-BE49-F238E27FC236}">
                <a16:creationId xmlns:a16="http://schemas.microsoft.com/office/drawing/2014/main" id="{59A4C391-3344-B307-2FFD-105B78D5E19E}"/>
              </a:ext>
            </a:extLst>
          </p:cNvPr>
          <p:cNvSpPr>
            <a:spLocks noGrp="1"/>
          </p:cNvSpPr>
          <p:nvPr>
            <p:ph idx="1"/>
          </p:nvPr>
        </p:nvSpPr>
        <p:spPr/>
        <p:txBody>
          <a:bodyPr/>
          <a:lstStyle/>
          <a:p>
            <a:r>
              <a:rPr lang="en-US" b="0" i="0" dirty="0">
                <a:solidFill>
                  <a:srgbClr val="5C5962"/>
                </a:solidFill>
                <a:effectLst/>
                <a:latin typeface="Merriweather" panose="00000500000000000000" pitchFamily="2" charset="0"/>
              </a:rPr>
              <a:t>Secure Shell (SSH) enables you to access the command line of a Raspberry Pi from another computer or device on the same network. </a:t>
            </a:r>
          </a:p>
          <a:p>
            <a:r>
              <a:rPr lang="en-US" b="0" i="0" dirty="0">
                <a:solidFill>
                  <a:srgbClr val="5C5962"/>
                </a:solidFill>
                <a:effectLst/>
                <a:latin typeface="Merriweather" panose="00000500000000000000" pitchFamily="2" charset="0"/>
              </a:rPr>
              <a:t>This is very handy for quickly installing software or editing configuration files. </a:t>
            </a:r>
          </a:p>
          <a:p>
            <a:r>
              <a:rPr lang="en-US" b="0" i="0" dirty="0">
                <a:solidFill>
                  <a:srgbClr val="5C5962"/>
                </a:solidFill>
                <a:effectLst/>
                <a:latin typeface="Merriweather" panose="00000500000000000000" pitchFamily="2" charset="0"/>
              </a:rPr>
              <a:t>SSH is pre-installed on Linux, Mac and some Windows operating systems and can also be installed on mobile devices. </a:t>
            </a:r>
          </a:p>
          <a:p>
            <a:r>
              <a:rPr lang="en-US" b="0" i="0" dirty="0">
                <a:solidFill>
                  <a:srgbClr val="5C5962"/>
                </a:solidFill>
                <a:effectLst/>
                <a:latin typeface="Merriweather" panose="00000500000000000000" pitchFamily="2" charset="0"/>
              </a:rPr>
              <a:t>SSH does not provide any visual access to the Raspberry Pi Desktop.</a:t>
            </a:r>
            <a:endParaRPr lang="en-IN" dirty="0">
              <a:latin typeface="Merriweather" panose="00000500000000000000" pitchFamily="2" charset="0"/>
            </a:endParaRPr>
          </a:p>
        </p:txBody>
      </p:sp>
    </p:spTree>
    <p:extLst>
      <p:ext uri="{BB962C8B-B14F-4D97-AF65-F5344CB8AC3E}">
        <p14:creationId xmlns:p14="http://schemas.microsoft.com/office/powerpoint/2010/main" val="653304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34B4A-628A-5CF2-4F66-CF5E1A9828F7}"/>
              </a:ext>
            </a:extLst>
          </p:cNvPr>
          <p:cNvSpPr>
            <a:spLocks noGrp="1"/>
          </p:cNvSpPr>
          <p:nvPr>
            <p:ph type="title"/>
          </p:nvPr>
        </p:nvSpPr>
        <p:spPr/>
        <p:txBody>
          <a:bodyPr/>
          <a:lstStyle/>
          <a:p>
            <a:r>
              <a:rPr lang="en-IN" dirty="0"/>
              <a:t>Enable SSH on RPi</a:t>
            </a:r>
          </a:p>
        </p:txBody>
      </p:sp>
      <p:pic>
        <p:nvPicPr>
          <p:cNvPr id="4" name="Picture 3">
            <a:extLst>
              <a:ext uri="{FF2B5EF4-FFF2-40B4-BE49-F238E27FC236}">
                <a16:creationId xmlns:a16="http://schemas.microsoft.com/office/drawing/2014/main" id="{7C194942-78A5-685A-F3E3-B37C8615FCE0}"/>
              </a:ext>
            </a:extLst>
          </p:cNvPr>
          <p:cNvPicPr>
            <a:picLocks noChangeAspect="1"/>
          </p:cNvPicPr>
          <p:nvPr/>
        </p:nvPicPr>
        <p:blipFill>
          <a:blip r:embed="rId2"/>
          <a:stretch>
            <a:fillRect/>
          </a:stretch>
        </p:blipFill>
        <p:spPr>
          <a:xfrm>
            <a:off x="1030108" y="1270000"/>
            <a:ext cx="7002846" cy="5560259"/>
          </a:xfrm>
          <a:prstGeom prst="rect">
            <a:avLst/>
          </a:prstGeom>
        </p:spPr>
      </p:pic>
      <p:sp>
        <p:nvSpPr>
          <p:cNvPr id="8" name="TextBox 7">
            <a:extLst>
              <a:ext uri="{FF2B5EF4-FFF2-40B4-BE49-F238E27FC236}">
                <a16:creationId xmlns:a16="http://schemas.microsoft.com/office/drawing/2014/main" id="{1F79938B-2596-945B-44BC-400FB027375C}"/>
              </a:ext>
            </a:extLst>
          </p:cNvPr>
          <p:cNvSpPr txBox="1"/>
          <p:nvPr/>
        </p:nvSpPr>
        <p:spPr>
          <a:xfrm>
            <a:off x="7934633" y="2274838"/>
            <a:ext cx="4257367" cy="2308324"/>
          </a:xfrm>
          <a:prstGeom prst="rect">
            <a:avLst/>
          </a:prstGeom>
          <a:noFill/>
        </p:spPr>
        <p:txBody>
          <a:bodyPr wrap="square">
            <a:spAutoFit/>
          </a:bodyPr>
          <a:lstStyle/>
          <a:p>
            <a:r>
              <a:rPr lang="en-US" dirty="0"/>
              <a:t>By default, SSH is disabled on the Raspberry Pi. It is however very easy to enable it, both using the Desktop and via the terminal. To enable SSH via the Desktop, go to the start menu &gt; Preferences &gt; Raspberry Pi Configuration.</a:t>
            </a:r>
          </a:p>
          <a:p>
            <a:endParaRPr lang="en-US" dirty="0"/>
          </a:p>
        </p:txBody>
      </p:sp>
    </p:spTree>
    <p:extLst>
      <p:ext uri="{BB962C8B-B14F-4D97-AF65-F5344CB8AC3E}">
        <p14:creationId xmlns:p14="http://schemas.microsoft.com/office/powerpoint/2010/main" val="8610175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DB751-3252-2133-13A1-96F117B0907D}"/>
              </a:ext>
            </a:extLst>
          </p:cNvPr>
          <p:cNvSpPr>
            <a:spLocks noGrp="1"/>
          </p:cNvSpPr>
          <p:nvPr>
            <p:ph type="title"/>
          </p:nvPr>
        </p:nvSpPr>
        <p:spPr/>
        <p:txBody>
          <a:bodyPr/>
          <a:lstStyle/>
          <a:p>
            <a:r>
              <a:rPr lang="en-IN" dirty="0"/>
              <a:t>Enable SSH on RPi</a:t>
            </a:r>
          </a:p>
        </p:txBody>
      </p:sp>
      <p:pic>
        <p:nvPicPr>
          <p:cNvPr id="4" name="Picture 3">
            <a:extLst>
              <a:ext uri="{FF2B5EF4-FFF2-40B4-BE49-F238E27FC236}">
                <a16:creationId xmlns:a16="http://schemas.microsoft.com/office/drawing/2014/main" id="{D6E5249F-0E38-CDE6-9885-92B6551D3C03}"/>
              </a:ext>
            </a:extLst>
          </p:cNvPr>
          <p:cNvPicPr>
            <a:picLocks noChangeAspect="1"/>
          </p:cNvPicPr>
          <p:nvPr/>
        </p:nvPicPr>
        <p:blipFill>
          <a:blip r:embed="rId2"/>
          <a:stretch>
            <a:fillRect/>
          </a:stretch>
        </p:blipFill>
        <p:spPr>
          <a:xfrm>
            <a:off x="912121" y="1804043"/>
            <a:ext cx="6501401" cy="5162112"/>
          </a:xfrm>
          <a:prstGeom prst="rect">
            <a:avLst/>
          </a:prstGeom>
        </p:spPr>
      </p:pic>
      <p:sp>
        <p:nvSpPr>
          <p:cNvPr id="6" name="TextBox 5">
            <a:extLst>
              <a:ext uri="{FF2B5EF4-FFF2-40B4-BE49-F238E27FC236}">
                <a16:creationId xmlns:a16="http://schemas.microsoft.com/office/drawing/2014/main" id="{9C808892-C711-479F-9FFF-BA2049BA8264}"/>
              </a:ext>
            </a:extLst>
          </p:cNvPr>
          <p:cNvSpPr txBox="1"/>
          <p:nvPr/>
        </p:nvSpPr>
        <p:spPr>
          <a:xfrm>
            <a:off x="8890818" y="2271703"/>
            <a:ext cx="3163529" cy="1200329"/>
          </a:xfrm>
          <a:prstGeom prst="rect">
            <a:avLst/>
          </a:prstGeom>
          <a:noFill/>
        </p:spPr>
        <p:txBody>
          <a:bodyPr wrap="square">
            <a:spAutoFit/>
          </a:bodyPr>
          <a:lstStyle/>
          <a:p>
            <a:r>
              <a:rPr lang="en-US" dirty="0"/>
              <a:t>Now click on Interfaces and click enable next to SSH and click OK.</a:t>
            </a:r>
          </a:p>
          <a:p>
            <a:endParaRPr lang="en-US" dirty="0"/>
          </a:p>
        </p:txBody>
      </p:sp>
    </p:spTree>
    <p:extLst>
      <p:ext uri="{BB962C8B-B14F-4D97-AF65-F5344CB8AC3E}">
        <p14:creationId xmlns:p14="http://schemas.microsoft.com/office/powerpoint/2010/main" val="1482348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27EDF-2906-78DE-88FA-8792063D4094}"/>
              </a:ext>
            </a:extLst>
          </p:cNvPr>
          <p:cNvSpPr>
            <a:spLocks noGrp="1"/>
          </p:cNvSpPr>
          <p:nvPr>
            <p:ph type="title"/>
          </p:nvPr>
        </p:nvSpPr>
        <p:spPr/>
        <p:txBody>
          <a:bodyPr/>
          <a:lstStyle/>
          <a:p>
            <a:r>
              <a:rPr lang="en-IN" dirty="0"/>
              <a:t>Connecting via SSH</a:t>
            </a:r>
          </a:p>
        </p:txBody>
      </p:sp>
      <p:sp>
        <p:nvSpPr>
          <p:cNvPr id="3" name="Content Placeholder 2">
            <a:extLst>
              <a:ext uri="{FF2B5EF4-FFF2-40B4-BE49-F238E27FC236}">
                <a16:creationId xmlns:a16="http://schemas.microsoft.com/office/drawing/2014/main" id="{8AE39698-F870-7F1B-5139-0E50374A2260}"/>
              </a:ext>
            </a:extLst>
          </p:cNvPr>
          <p:cNvSpPr>
            <a:spLocks noGrp="1"/>
          </p:cNvSpPr>
          <p:nvPr>
            <p:ph idx="1"/>
          </p:nvPr>
        </p:nvSpPr>
        <p:spPr/>
        <p:txBody>
          <a:bodyPr/>
          <a:lstStyle/>
          <a:p>
            <a:pPr marL="0" indent="0">
              <a:buNone/>
            </a:pPr>
            <a:r>
              <a:rPr lang="en-US" dirty="0"/>
              <a:t>Now SSH is enabled, we need to know the hostname of the Raspberry Pi or use its IP address to connect to it. To know the </a:t>
            </a:r>
            <a:r>
              <a:rPr lang="en-US" dirty="0" err="1"/>
              <a:t>ip</a:t>
            </a:r>
            <a:r>
              <a:rPr lang="en-US" dirty="0"/>
              <a:t> address, on your </a:t>
            </a:r>
            <a:r>
              <a:rPr lang="en-US" dirty="0" err="1"/>
              <a:t>Raspbery</a:t>
            </a:r>
            <a:r>
              <a:rPr lang="en-US" dirty="0"/>
              <a:t> Pi type in:</a:t>
            </a:r>
          </a:p>
          <a:p>
            <a:pPr marL="0" indent="0">
              <a:buNone/>
            </a:pPr>
            <a:endParaRPr lang="en-US" dirty="0"/>
          </a:p>
          <a:p>
            <a:pPr marL="0" indent="0">
              <a:buNone/>
            </a:pPr>
            <a:r>
              <a:rPr lang="en-US" dirty="0"/>
              <a:t>hostname -I</a:t>
            </a:r>
          </a:p>
          <a:p>
            <a:pPr marL="0" indent="0">
              <a:buNone/>
            </a:pPr>
            <a:r>
              <a:rPr lang="en-US" dirty="0"/>
              <a:t>Now to connect, on the host computer open a terminal window and type in</a:t>
            </a:r>
          </a:p>
          <a:p>
            <a:pPr marL="0" indent="0">
              <a:buNone/>
            </a:pPr>
            <a:endParaRPr lang="en-US" dirty="0"/>
          </a:p>
          <a:p>
            <a:pPr marL="0" indent="0">
              <a:buNone/>
            </a:pPr>
            <a:r>
              <a:rPr lang="en-US" dirty="0" err="1"/>
              <a:t>ssh</a:t>
            </a:r>
            <a:r>
              <a:rPr lang="en-US" dirty="0"/>
              <a:t> [username]@[hostname].local</a:t>
            </a:r>
          </a:p>
          <a:p>
            <a:pPr marL="0" indent="0">
              <a:buNone/>
            </a:pPr>
            <a:r>
              <a:rPr lang="en-US" dirty="0"/>
              <a:t>or</a:t>
            </a:r>
          </a:p>
          <a:p>
            <a:pPr marL="0" indent="0">
              <a:buNone/>
            </a:pPr>
            <a:endParaRPr lang="en-US" dirty="0"/>
          </a:p>
          <a:p>
            <a:pPr marL="0" indent="0">
              <a:buNone/>
            </a:pPr>
            <a:r>
              <a:rPr lang="en-US" dirty="0" err="1"/>
              <a:t>ssh</a:t>
            </a:r>
            <a:r>
              <a:rPr lang="en-US" dirty="0"/>
              <a:t> [username]@[ip address]</a:t>
            </a:r>
            <a:endParaRPr lang="en-IN" dirty="0"/>
          </a:p>
        </p:txBody>
      </p:sp>
    </p:spTree>
    <p:extLst>
      <p:ext uri="{BB962C8B-B14F-4D97-AF65-F5344CB8AC3E}">
        <p14:creationId xmlns:p14="http://schemas.microsoft.com/office/powerpoint/2010/main" val="3826845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1A06D-087A-45A0-CBCF-6777465C10E4}"/>
              </a:ext>
            </a:extLst>
          </p:cNvPr>
          <p:cNvSpPr>
            <a:spLocks noGrp="1"/>
          </p:cNvSpPr>
          <p:nvPr>
            <p:ph type="title"/>
          </p:nvPr>
        </p:nvSpPr>
        <p:spPr/>
        <p:txBody>
          <a:bodyPr/>
          <a:lstStyle/>
          <a:p>
            <a:r>
              <a:rPr lang="en-IN" dirty="0"/>
              <a:t>SSH on the host</a:t>
            </a:r>
          </a:p>
        </p:txBody>
      </p:sp>
      <p:sp>
        <p:nvSpPr>
          <p:cNvPr id="7" name="TextBox 6">
            <a:extLst>
              <a:ext uri="{FF2B5EF4-FFF2-40B4-BE49-F238E27FC236}">
                <a16:creationId xmlns:a16="http://schemas.microsoft.com/office/drawing/2014/main" id="{75AFE56C-646C-ED33-9EB1-379EC639BB9C}"/>
              </a:ext>
            </a:extLst>
          </p:cNvPr>
          <p:cNvSpPr txBox="1"/>
          <p:nvPr/>
        </p:nvSpPr>
        <p:spPr>
          <a:xfrm>
            <a:off x="677334" y="1447086"/>
            <a:ext cx="10079156" cy="3416320"/>
          </a:xfrm>
          <a:prstGeom prst="rect">
            <a:avLst/>
          </a:prstGeom>
          <a:noFill/>
        </p:spPr>
        <p:txBody>
          <a:bodyPr wrap="square">
            <a:spAutoFit/>
          </a:bodyPr>
          <a:lstStyle/>
          <a:p>
            <a:r>
              <a:rPr lang="en-US" dirty="0"/>
              <a:t>SSH is standard available on Linux distributions and on Mac so should work automatically.</a:t>
            </a:r>
          </a:p>
          <a:p>
            <a:endParaRPr lang="en-US" dirty="0"/>
          </a:p>
          <a:p>
            <a:r>
              <a:rPr lang="en-US" dirty="0"/>
              <a:t>To enable </a:t>
            </a:r>
            <a:r>
              <a:rPr lang="en-US" dirty="0" err="1"/>
              <a:t>ssh</a:t>
            </a:r>
            <a:r>
              <a:rPr lang="en-US" dirty="0"/>
              <a:t> on a Windows 10 computer, make sure it has the October 2018 Update or later and go to Settings &gt; Apps &gt; Apps &amp; features &gt; Manage optional features &gt; Add a feature, and choose to install </a:t>
            </a:r>
            <a:r>
              <a:rPr lang="en-US" b="1" dirty="0"/>
              <a:t>OpenSSH Client</a:t>
            </a:r>
            <a:r>
              <a:rPr lang="en-US" dirty="0"/>
              <a:t>.</a:t>
            </a:r>
          </a:p>
          <a:p>
            <a:endParaRPr lang="en-US" dirty="0"/>
          </a:p>
          <a:p>
            <a:r>
              <a:rPr lang="en-US" dirty="0"/>
              <a:t>On other Windows installations you may need to install an SSH client, of which </a:t>
            </a:r>
            <a:r>
              <a:rPr lang="en-US" b="1" dirty="0"/>
              <a:t>PuTTY</a:t>
            </a:r>
            <a:r>
              <a:rPr lang="en-US" dirty="0"/>
              <a:t> is the most commonly used. Go to putty.org, download the 64-bit MSI (Windows Installer), and open it to run the installer. Now launch PuTTY, set the Host Name (or IP address) field, Port to 22, and Connection type should be set to SSH. Now click Open and a new terminal window should appear prompting you for a user name.</a:t>
            </a:r>
          </a:p>
          <a:p>
            <a:endParaRPr lang="en-US" dirty="0"/>
          </a:p>
        </p:txBody>
      </p:sp>
    </p:spTree>
    <p:extLst>
      <p:ext uri="{BB962C8B-B14F-4D97-AF65-F5344CB8AC3E}">
        <p14:creationId xmlns:p14="http://schemas.microsoft.com/office/powerpoint/2010/main" val="1416585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23413-9EB3-9575-59CF-A20C8A3FBF3E}"/>
              </a:ext>
            </a:extLst>
          </p:cNvPr>
          <p:cNvSpPr>
            <a:spLocks noGrp="1"/>
          </p:cNvSpPr>
          <p:nvPr>
            <p:ph type="title"/>
          </p:nvPr>
        </p:nvSpPr>
        <p:spPr/>
        <p:txBody>
          <a:bodyPr/>
          <a:lstStyle/>
          <a:p>
            <a:r>
              <a:rPr lang="en-IN" dirty="0"/>
              <a:t>PuTTY</a:t>
            </a:r>
          </a:p>
        </p:txBody>
      </p:sp>
      <p:pic>
        <p:nvPicPr>
          <p:cNvPr id="4" name="Picture 3">
            <a:extLst>
              <a:ext uri="{FF2B5EF4-FFF2-40B4-BE49-F238E27FC236}">
                <a16:creationId xmlns:a16="http://schemas.microsoft.com/office/drawing/2014/main" id="{7D0867C8-8E80-1B6B-DA63-5B80DF4EC0B2}"/>
              </a:ext>
            </a:extLst>
          </p:cNvPr>
          <p:cNvPicPr>
            <a:picLocks noChangeAspect="1"/>
          </p:cNvPicPr>
          <p:nvPr/>
        </p:nvPicPr>
        <p:blipFill>
          <a:blip r:embed="rId2"/>
          <a:stretch>
            <a:fillRect/>
          </a:stretch>
        </p:blipFill>
        <p:spPr>
          <a:xfrm>
            <a:off x="1062499" y="2166476"/>
            <a:ext cx="4453398" cy="4305608"/>
          </a:xfrm>
          <a:prstGeom prst="rect">
            <a:avLst/>
          </a:prstGeom>
        </p:spPr>
      </p:pic>
      <p:pic>
        <p:nvPicPr>
          <p:cNvPr id="6" name="Picture 5">
            <a:extLst>
              <a:ext uri="{FF2B5EF4-FFF2-40B4-BE49-F238E27FC236}">
                <a16:creationId xmlns:a16="http://schemas.microsoft.com/office/drawing/2014/main" id="{C4B6F5CC-A471-9A2E-11ED-DBC2BC377356}"/>
              </a:ext>
            </a:extLst>
          </p:cNvPr>
          <p:cNvPicPr>
            <a:picLocks noChangeAspect="1"/>
          </p:cNvPicPr>
          <p:nvPr/>
        </p:nvPicPr>
        <p:blipFill>
          <a:blip r:embed="rId3"/>
          <a:stretch>
            <a:fillRect/>
          </a:stretch>
        </p:blipFill>
        <p:spPr>
          <a:xfrm>
            <a:off x="6635577" y="2166475"/>
            <a:ext cx="4720681" cy="3101675"/>
          </a:xfrm>
          <a:prstGeom prst="rect">
            <a:avLst/>
          </a:prstGeom>
        </p:spPr>
      </p:pic>
    </p:spTree>
    <p:extLst>
      <p:ext uri="{BB962C8B-B14F-4D97-AF65-F5344CB8AC3E}">
        <p14:creationId xmlns:p14="http://schemas.microsoft.com/office/powerpoint/2010/main" val="2047861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6F1B7-495D-0406-FB9A-4E0639AA2A4D}"/>
              </a:ext>
            </a:extLst>
          </p:cNvPr>
          <p:cNvSpPr>
            <a:spLocks noGrp="1"/>
          </p:cNvSpPr>
          <p:nvPr>
            <p:ph type="title"/>
          </p:nvPr>
        </p:nvSpPr>
        <p:spPr/>
        <p:txBody>
          <a:bodyPr/>
          <a:lstStyle/>
          <a:p>
            <a:r>
              <a:rPr lang="en-IN" dirty="0"/>
              <a:t>SSH commands</a:t>
            </a:r>
          </a:p>
        </p:txBody>
      </p:sp>
      <p:sp>
        <p:nvSpPr>
          <p:cNvPr id="3" name="Content Placeholder 2">
            <a:extLst>
              <a:ext uri="{FF2B5EF4-FFF2-40B4-BE49-F238E27FC236}">
                <a16:creationId xmlns:a16="http://schemas.microsoft.com/office/drawing/2014/main" id="{169B556E-BAA8-04BA-7735-9366093BD2C5}"/>
              </a:ext>
            </a:extLst>
          </p:cNvPr>
          <p:cNvSpPr>
            <a:spLocks noGrp="1"/>
          </p:cNvSpPr>
          <p:nvPr>
            <p:ph idx="1"/>
          </p:nvPr>
        </p:nvSpPr>
        <p:spPr>
          <a:xfrm>
            <a:off x="677334" y="1337187"/>
            <a:ext cx="8596668" cy="4704175"/>
          </a:xfrm>
        </p:spPr>
        <p:txBody>
          <a:bodyPr>
            <a:normAutofit lnSpcReduction="10000"/>
          </a:bodyPr>
          <a:lstStyle/>
          <a:p>
            <a:pPr algn="l"/>
            <a:r>
              <a:rPr lang="en-US" b="1" i="0" dirty="0">
                <a:solidFill>
                  <a:srgbClr val="3A3A3A"/>
                </a:solidFill>
                <a:effectLst/>
                <a:latin typeface="-apple-system"/>
              </a:rPr>
              <a:t>apt-get update</a:t>
            </a:r>
          </a:p>
          <a:p>
            <a:pPr marL="0" indent="0" algn="l">
              <a:buNone/>
            </a:pPr>
            <a:r>
              <a:rPr lang="en-US" b="0" i="0" dirty="0">
                <a:solidFill>
                  <a:srgbClr val="3A3A3A"/>
                </a:solidFill>
                <a:effectLst/>
                <a:latin typeface="-apple-system"/>
              </a:rPr>
              <a:t>This is one of the most used SSH commands on every Linux distribution. It updates the package list and shows information on the newest version of packages and their dependencies.</a:t>
            </a:r>
          </a:p>
          <a:p>
            <a:r>
              <a:rPr lang="en-US" b="1" dirty="0">
                <a:solidFill>
                  <a:srgbClr val="3A3A3A"/>
                </a:solidFill>
                <a:latin typeface="-apple-system"/>
              </a:rPr>
              <a:t>a</a:t>
            </a:r>
            <a:r>
              <a:rPr lang="en-US" b="1" i="0" dirty="0">
                <a:solidFill>
                  <a:srgbClr val="3A3A3A"/>
                </a:solidFill>
                <a:effectLst/>
                <a:latin typeface="-apple-system"/>
              </a:rPr>
              <a:t>pt-get upgrade</a:t>
            </a:r>
          </a:p>
          <a:p>
            <a:pPr marL="0" indent="0">
              <a:buNone/>
            </a:pPr>
            <a:r>
              <a:rPr lang="en-US" b="0" i="0" dirty="0">
                <a:solidFill>
                  <a:srgbClr val="3A3A3A"/>
                </a:solidFill>
                <a:effectLst/>
                <a:latin typeface="-apple-system"/>
              </a:rPr>
              <a:t>Following the update command, apt-get upgrade is a must know SSH command. By running it, it will download the new versions of packages based on the update performed before, and install them.</a:t>
            </a:r>
          </a:p>
          <a:p>
            <a:r>
              <a:rPr lang="en-US" b="1" dirty="0" err="1">
                <a:solidFill>
                  <a:srgbClr val="3A3A3A"/>
                </a:solidFill>
                <a:latin typeface="-apple-system"/>
              </a:rPr>
              <a:t>m</a:t>
            </a:r>
            <a:r>
              <a:rPr lang="en-US" b="1" i="0" dirty="0" err="1">
                <a:solidFill>
                  <a:srgbClr val="3A3A3A"/>
                </a:solidFill>
                <a:effectLst/>
                <a:latin typeface="-apple-system"/>
              </a:rPr>
              <a:t>k-dir</a:t>
            </a:r>
            <a:endParaRPr lang="en-US" b="1" i="0" dirty="0">
              <a:solidFill>
                <a:srgbClr val="3A3A3A"/>
              </a:solidFill>
              <a:effectLst/>
              <a:latin typeface="-apple-system"/>
            </a:endParaRPr>
          </a:p>
          <a:p>
            <a:pPr marL="0" indent="0">
              <a:buNone/>
            </a:pPr>
            <a:r>
              <a:rPr lang="en-US" b="0" i="0" dirty="0">
                <a:solidFill>
                  <a:srgbClr val="3A3A3A"/>
                </a:solidFill>
                <a:effectLst/>
                <a:latin typeface="-apple-system"/>
              </a:rPr>
              <a:t>Another must-know SSH command, </a:t>
            </a:r>
            <a:r>
              <a:rPr lang="en-US" b="0" i="0" dirty="0" err="1">
                <a:solidFill>
                  <a:srgbClr val="3A3A3A"/>
                </a:solidFill>
                <a:effectLst/>
                <a:latin typeface="-apple-system"/>
              </a:rPr>
              <a:t>mkdir</a:t>
            </a:r>
            <a:r>
              <a:rPr lang="en-US" b="0" i="0" dirty="0">
                <a:solidFill>
                  <a:srgbClr val="3A3A3A"/>
                </a:solidFill>
                <a:effectLst/>
                <a:latin typeface="-apple-system"/>
              </a:rPr>
              <a:t> will create a new folder. By running the command </a:t>
            </a:r>
            <a:r>
              <a:rPr lang="en-US" b="0" i="0" dirty="0" err="1">
                <a:solidFill>
                  <a:srgbClr val="3A3A3A"/>
                </a:solidFill>
                <a:effectLst/>
                <a:latin typeface="-apple-system"/>
              </a:rPr>
              <a:t>mkdir</a:t>
            </a:r>
            <a:r>
              <a:rPr lang="en-US" b="0" i="0" dirty="0">
                <a:solidFill>
                  <a:srgbClr val="3A3A3A"/>
                </a:solidFill>
                <a:effectLst/>
                <a:latin typeface="-apple-system"/>
              </a:rPr>
              <a:t> Projects you create a new folder called "Projects."</a:t>
            </a:r>
          </a:p>
          <a:p>
            <a:r>
              <a:rPr lang="en-US" b="1" i="0" dirty="0">
                <a:solidFill>
                  <a:srgbClr val="3A3A3A"/>
                </a:solidFill>
                <a:effectLst/>
                <a:latin typeface="-apple-system"/>
              </a:rPr>
              <a:t>rm</a:t>
            </a:r>
          </a:p>
          <a:p>
            <a:pPr marL="0" indent="0">
              <a:buNone/>
            </a:pPr>
            <a:r>
              <a:rPr lang="en-US" b="0" i="0" dirty="0">
                <a:solidFill>
                  <a:srgbClr val="3A3A3A"/>
                </a:solidFill>
                <a:effectLst/>
                <a:latin typeface="-apple-system"/>
              </a:rPr>
              <a:t>The rm command removes a folder or file. By running the command rm Projects you remove the folder called "Projects."</a:t>
            </a:r>
          </a:p>
          <a:p>
            <a:endParaRPr lang="en-US" b="0" i="0" dirty="0">
              <a:solidFill>
                <a:srgbClr val="3A3A3A"/>
              </a:solidFill>
              <a:effectLst/>
              <a:latin typeface="-apple-system"/>
            </a:endParaRPr>
          </a:p>
          <a:p>
            <a:pPr marL="0" indent="0">
              <a:buNone/>
            </a:pPr>
            <a:endParaRPr lang="en-IN" dirty="0"/>
          </a:p>
        </p:txBody>
      </p:sp>
    </p:spTree>
    <p:extLst>
      <p:ext uri="{BB962C8B-B14F-4D97-AF65-F5344CB8AC3E}">
        <p14:creationId xmlns:p14="http://schemas.microsoft.com/office/powerpoint/2010/main" val="41335848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F7115-8E6F-B80F-74B1-7F5AE5D470AA}"/>
              </a:ext>
            </a:extLst>
          </p:cNvPr>
          <p:cNvSpPr>
            <a:spLocks noGrp="1"/>
          </p:cNvSpPr>
          <p:nvPr>
            <p:ph type="title"/>
          </p:nvPr>
        </p:nvSpPr>
        <p:spPr/>
        <p:txBody>
          <a:bodyPr/>
          <a:lstStyle/>
          <a:p>
            <a:r>
              <a:rPr lang="en-IN" dirty="0"/>
              <a:t>SSH commands</a:t>
            </a:r>
          </a:p>
        </p:txBody>
      </p:sp>
      <p:sp>
        <p:nvSpPr>
          <p:cNvPr id="3" name="Content Placeholder 2">
            <a:extLst>
              <a:ext uri="{FF2B5EF4-FFF2-40B4-BE49-F238E27FC236}">
                <a16:creationId xmlns:a16="http://schemas.microsoft.com/office/drawing/2014/main" id="{BB5B3E61-F50C-07B5-37FA-9C1CF032F8C2}"/>
              </a:ext>
            </a:extLst>
          </p:cNvPr>
          <p:cNvSpPr>
            <a:spLocks noGrp="1"/>
          </p:cNvSpPr>
          <p:nvPr>
            <p:ph idx="1"/>
          </p:nvPr>
        </p:nvSpPr>
        <p:spPr/>
        <p:txBody>
          <a:bodyPr>
            <a:normAutofit fontScale="92500" lnSpcReduction="10000"/>
          </a:bodyPr>
          <a:lstStyle/>
          <a:p>
            <a:r>
              <a:rPr lang="en-IN" b="1" dirty="0"/>
              <a:t>touch</a:t>
            </a:r>
          </a:p>
          <a:p>
            <a:pPr marL="0" indent="0">
              <a:buNone/>
            </a:pPr>
            <a:r>
              <a:rPr lang="en-US" dirty="0"/>
              <a:t>One of the most used SSH commands used to create a file. By running the command touch readme.txt you will create the file readme.txt on your file system.</a:t>
            </a:r>
          </a:p>
          <a:p>
            <a:r>
              <a:rPr lang="en-US" b="1" dirty="0"/>
              <a:t>ls</a:t>
            </a:r>
          </a:p>
          <a:p>
            <a:pPr marL="0" indent="0">
              <a:buNone/>
            </a:pPr>
            <a:r>
              <a:rPr lang="en-US" dirty="0"/>
              <a:t>When running the ls command, you are listing all the files from the folder you are located.</a:t>
            </a:r>
          </a:p>
          <a:p>
            <a:r>
              <a:rPr lang="en-US" b="1" dirty="0"/>
              <a:t>nano</a:t>
            </a:r>
          </a:p>
          <a:p>
            <a:pPr marL="0" indent="0">
              <a:buNone/>
            </a:pPr>
            <a:r>
              <a:rPr lang="en-US" dirty="0"/>
              <a:t>A commonly used SSH editor, Nano allows you to edit files right in the SSH windows. By running the command nano followed by the location of the file, you open the file for editing, making it one of the most used Raspberry Pi SSH commands.</a:t>
            </a:r>
          </a:p>
          <a:p>
            <a:pPr marL="0" indent="0">
              <a:buNone/>
            </a:pPr>
            <a:endParaRPr lang="en-US" dirty="0"/>
          </a:p>
          <a:p>
            <a:pPr marL="0" indent="0">
              <a:buNone/>
            </a:pPr>
            <a:r>
              <a:rPr lang="en-US" dirty="0"/>
              <a:t> </a:t>
            </a:r>
          </a:p>
          <a:p>
            <a:endParaRPr lang="en-US" b="1" dirty="0"/>
          </a:p>
          <a:p>
            <a:pPr marL="0" indent="0">
              <a:buNone/>
            </a:pPr>
            <a:endParaRPr lang="en-IN" dirty="0"/>
          </a:p>
          <a:p>
            <a:endParaRPr lang="en-IN" dirty="0"/>
          </a:p>
        </p:txBody>
      </p:sp>
    </p:spTree>
    <p:extLst>
      <p:ext uri="{BB962C8B-B14F-4D97-AF65-F5344CB8AC3E}">
        <p14:creationId xmlns:p14="http://schemas.microsoft.com/office/powerpoint/2010/main" val="2386277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FE985-20CD-6956-155A-86994BE4B580}"/>
              </a:ext>
            </a:extLst>
          </p:cNvPr>
          <p:cNvSpPr>
            <a:spLocks noGrp="1"/>
          </p:cNvSpPr>
          <p:nvPr>
            <p:ph type="title"/>
          </p:nvPr>
        </p:nvSpPr>
        <p:spPr/>
        <p:txBody>
          <a:bodyPr/>
          <a:lstStyle/>
          <a:p>
            <a:r>
              <a:rPr lang="en-IN" dirty="0"/>
              <a:t>Direct Ethernet </a:t>
            </a:r>
            <a:r>
              <a:rPr lang="en-IN" dirty="0" err="1"/>
              <a:t>Conection</a:t>
            </a:r>
            <a:endParaRPr lang="en-IN" dirty="0"/>
          </a:p>
        </p:txBody>
      </p:sp>
      <p:sp>
        <p:nvSpPr>
          <p:cNvPr id="3" name="Content Placeholder 2">
            <a:extLst>
              <a:ext uri="{FF2B5EF4-FFF2-40B4-BE49-F238E27FC236}">
                <a16:creationId xmlns:a16="http://schemas.microsoft.com/office/drawing/2014/main" id="{F359E7D5-9E98-7327-DF39-4DE8C68089B2}"/>
              </a:ext>
            </a:extLst>
          </p:cNvPr>
          <p:cNvSpPr>
            <a:spLocks noGrp="1"/>
          </p:cNvSpPr>
          <p:nvPr>
            <p:ph idx="1"/>
          </p:nvPr>
        </p:nvSpPr>
        <p:spPr>
          <a:xfrm>
            <a:off x="518380" y="1270000"/>
            <a:ext cx="6570677" cy="4904658"/>
          </a:xfrm>
        </p:spPr>
        <p:txBody>
          <a:bodyPr>
            <a:normAutofit/>
          </a:bodyPr>
          <a:lstStyle/>
          <a:p>
            <a:pPr marL="0" indent="0">
              <a:buNone/>
            </a:pPr>
            <a:r>
              <a:rPr lang="en-US" dirty="0"/>
              <a:t>By connecting to your Pi directly from your laptop or desktop with an ethernet cable you are bypassing your local network, and you aren’t sharing bandwidth with other computers on your network. It also allows you to connect to your Pi when you’re outside of your home network</a:t>
            </a:r>
          </a:p>
          <a:p>
            <a:pPr marL="0" indent="0">
              <a:buNone/>
            </a:pPr>
            <a:r>
              <a:rPr lang="en-US" dirty="0"/>
              <a:t>What we’re going to do is assign a </a:t>
            </a:r>
            <a:r>
              <a:rPr lang="en-US" b="1" dirty="0"/>
              <a:t>static IP address</a:t>
            </a:r>
            <a:r>
              <a:rPr lang="en-US" dirty="0"/>
              <a:t> to the ethernet port of the Pi. This address will depend on the IP address of the ethernet adapter on the computer you will be connecting to the Pi from.</a:t>
            </a:r>
          </a:p>
          <a:p>
            <a:pPr marL="0" indent="0">
              <a:buNone/>
            </a:pPr>
            <a:r>
              <a:rPr lang="en-US" dirty="0"/>
              <a:t>Find the IP address of the Ethernet network adapter of your computer</a:t>
            </a:r>
          </a:p>
          <a:p>
            <a:pPr marL="0" indent="0">
              <a:buNone/>
            </a:pPr>
            <a:endParaRPr lang="en-US" dirty="0"/>
          </a:p>
          <a:p>
            <a:pPr marL="0" indent="0">
              <a:buNone/>
            </a:pPr>
            <a:endParaRPr lang="en-IN" dirty="0"/>
          </a:p>
        </p:txBody>
      </p:sp>
      <p:pic>
        <p:nvPicPr>
          <p:cNvPr id="4" name="Picture 3">
            <a:extLst>
              <a:ext uri="{FF2B5EF4-FFF2-40B4-BE49-F238E27FC236}">
                <a16:creationId xmlns:a16="http://schemas.microsoft.com/office/drawing/2014/main" id="{5AA757E8-A312-505F-C6A6-A7EA384C2D8F}"/>
              </a:ext>
            </a:extLst>
          </p:cNvPr>
          <p:cNvPicPr>
            <a:picLocks noChangeAspect="1"/>
          </p:cNvPicPr>
          <p:nvPr/>
        </p:nvPicPr>
        <p:blipFill>
          <a:blip r:embed="rId2"/>
          <a:stretch>
            <a:fillRect/>
          </a:stretch>
        </p:blipFill>
        <p:spPr>
          <a:xfrm>
            <a:off x="8013290" y="0"/>
            <a:ext cx="4060723" cy="2274639"/>
          </a:xfrm>
          <a:prstGeom prst="rect">
            <a:avLst/>
          </a:prstGeom>
        </p:spPr>
      </p:pic>
      <p:pic>
        <p:nvPicPr>
          <p:cNvPr id="5" name="Picture 4">
            <a:extLst>
              <a:ext uri="{FF2B5EF4-FFF2-40B4-BE49-F238E27FC236}">
                <a16:creationId xmlns:a16="http://schemas.microsoft.com/office/drawing/2014/main" id="{5410DAA4-5BA1-0879-72CF-9953BF99ED91}"/>
              </a:ext>
            </a:extLst>
          </p:cNvPr>
          <p:cNvPicPr>
            <a:picLocks noChangeAspect="1"/>
          </p:cNvPicPr>
          <p:nvPr/>
        </p:nvPicPr>
        <p:blipFill>
          <a:blip r:embed="rId3"/>
          <a:stretch>
            <a:fillRect/>
          </a:stretch>
        </p:blipFill>
        <p:spPr>
          <a:xfrm>
            <a:off x="7175245" y="2785806"/>
            <a:ext cx="4898768" cy="2588669"/>
          </a:xfrm>
          <a:prstGeom prst="rect">
            <a:avLst/>
          </a:prstGeom>
        </p:spPr>
      </p:pic>
    </p:spTree>
    <p:extLst>
      <p:ext uri="{BB962C8B-B14F-4D97-AF65-F5344CB8AC3E}">
        <p14:creationId xmlns:p14="http://schemas.microsoft.com/office/powerpoint/2010/main" val="2550682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92E3A-0867-2195-12B6-67EAD134DAD5}"/>
              </a:ext>
            </a:extLst>
          </p:cNvPr>
          <p:cNvSpPr>
            <a:spLocks noGrp="1"/>
          </p:cNvSpPr>
          <p:nvPr>
            <p:ph type="title"/>
          </p:nvPr>
        </p:nvSpPr>
        <p:spPr/>
        <p:txBody>
          <a:bodyPr/>
          <a:lstStyle/>
          <a:p>
            <a:r>
              <a:rPr lang="en-IN" dirty="0"/>
              <a:t>Raspberry Pi</a:t>
            </a:r>
          </a:p>
        </p:txBody>
      </p:sp>
      <p:sp>
        <p:nvSpPr>
          <p:cNvPr id="3" name="Content Placeholder 2">
            <a:extLst>
              <a:ext uri="{FF2B5EF4-FFF2-40B4-BE49-F238E27FC236}">
                <a16:creationId xmlns:a16="http://schemas.microsoft.com/office/drawing/2014/main" id="{01693499-B476-EBEF-BC76-B16BE2791BEC}"/>
              </a:ext>
            </a:extLst>
          </p:cNvPr>
          <p:cNvSpPr>
            <a:spLocks noGrp="1"/>
          </p:cNvSpPr>
          <p:nvPr>
            <p:ph idx="1"/>
          </p:nvPr>
        </p:nvSpPr>
        <p:spPr>
          <a:xfrm>
            <a:off x="677334" y="2160589"/>
            <a:ext cx="7168808" cy="3880773"/>
          </a:xfrm>
        </p:spPr>
        <p:txBody>
          <a:bodyPr/>
          <a:lstStyle/>
          <a:p>
            <a:r>
              <a:rPr lang="en-US" b="0" i="0" dirty="0">
                <a:solidFill>
                  <a:srgbClr val="3A3A3A"/>
                </a:solidFill>
                <a:effectLst/>
                <a:latin typeface="Helvetica" panose="020B0604020202020204" pitchFamily="34" charset="0"/>
              </a:rPr>
              <a:t>The Raspberry Pi is a small computer board about the size of a credit card</a:t>
            </a:r>
          </a:p>
          <a:p>
            <a:r>
              <a:rPr lang="en-US" b="0" i="0" dirty="0">
                <a:solidFill>
                  <a:srgbClr val="3A3A3A"/>
                </a:solidFill>
                <a:effectLst/>
                <a:latin typeface="Helvetica" panose="020B0604020202020204" pitchFamily="34" charset="0"/>
              </a:rPr>
              <a:t>It was developed in the United Kingdom by the Raspberry Pi Foundation</a:t>
            </a:r>
          </a:p>
          <a:p>
            <a:r>
              <a:rPr lang="en-US" dirty="0">
                <a:solidFill>
                  <a:srgbClr val="3A3A3A"/>
                </a:solidFill>
                <a:latin typeface="Helvetica" panose="020B0604020202020204" pitchFamily="34" charset="0"/>
              </a:rPr>
              <a:t>Originally designed to </a:t>
            </a:r>
            <a:r>
              <a:rPr lang="en-US" b="0" i="0" dirty="0">
                <a:solidFill>
                  <a:srgbClr val="3A3A3A"/>
                </a:solidFill>
                <a:effectLst/>
                <a:latin typeface="Helvetica" panose="020B0604020202020204" pitchFamily="34" charset="0"/>
              </a:rPr>
              <a:t>promote basic computer science teaching in schools</a:t>
            </a:r>
          </a:p>
          <a:p>
            <a:r>
              <a:rPr lang="en-US" b="0" i="0" dirty="0">
                <a:solidFill>
                  <a:srgbClr val="3A3A3A"/>
                </a:solidFill>
                <a:effectLst/>
                <a:latin typeface="Helvetica" panose="020B0604020202020204" pitchFamily="34" charset="0"/>
              </a:rPr>
              <a:t>Since its introduction2012, more than 46 million Raspberry Pi boards have been sold </a:t>
            </a:r>
          </a:p>
          <a:p>
            <a:r>
              <a:rPr lang="en-US" b="0" i="0" dirty="0">
                <a:solidFill>
                  <a:srgbClr val="3A3A3A"/>
                </a:solidFill>
                <a:effectLst/>
                <a:latin typeface="Helvetica" panose="020B0604020202020204" pitchFamily="34" charset="0"/>
              </a:rPr>
              <a:t>The Raspberry Pi has become tremendously popular among kids and electronics hobbyists, experienced makers, tinkerers, and even computer scientists</a:t>
            </a:r>
            <a:endParaRPr lang="en-IN" dirty="0"/>
          </a:p>
        </p:txBody>
      </p:sp>
      <p:pic>
        <p:nvPicPr>
          <p:cNvPr id="4" name="Picture 3">
            <a:extLst>
              <a:ext uri="{FF2B5EF4-FFF2-40B4-BE49-F238E27FC236}">
                <a16:creationId xmlns:a16="http://schemas.microsoft.com/office/drawing/2014/main" id="{7AF12444-F89F-806E-5FFF-69E3EFF52B01}"/>
              </a:ext>
            </a:extLst>
          </p:cNvPr>
          <p:cNvPicPr>
            <a:picLocks noChangeAspect="1"/>
          </p:cNvPicPr>
          <p:nvPr/>
        </p:nvPicPr>
        <p:blipFill>
          <a:blip r:embed="rId2"/>
          <a:stretch>
            <a:fillRect/>
          </a:stretch>
        </p:blipFill>
        <p:spPr>
          <a:xfrm>
            <a:off x="7846142" y="2463596"/>
            <a:ext cx="4237703" cy="2758921"/>
          </a:xfrm>
          <a:prstGeom prst="rect">
            <a:avLst/>
          </a:prstGeom>
        </p:spPr>
      </p:pic>
    </p:spTree>
    <p:extLst>
      <p:ext uri="{BB962C8B-B14F-4D97-AF65-F5344CB8AC3E}">
        <p14:creationId xmlns:p14="http://schemas.microsoft.com/office/powerpoint/2010/main" val="35407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1CDD7-EB3E-3212-8D0B-AE737B7C630D}"/>
              </a:ext>
            </a:extLst>
          </p:cNvPr>
          <p:cNvSpPr>
            <a:spLocks noGrp="1"/>
          </p:cNvSpPr>
          <p:nvPr>
            <p:ph type="title"/>
          </p:nvPr>
        </p:nvSpPr>
        <p:spPr/>
        <p:txBody>
          <a:bodyPr/>
          <a:lstStyle/>
          <a:p>
            <a:r>
              <a:rPr lang="en-IN" dirty="0"/>
              <a:t>Your computer’s Ethernet IP address</a:t>
            </a:r>
          </a:p>
        </p:txBody>
      </p:sp>
      <p:pic>
        <p:nvPicPr>
          <p:cNvPr id="4" name="Picture 3">
            <a:extLst>
              <a:ext uri="{FF2B5EF4-FFF2-40B4-BE49-F238E27FC236}">
                <a16:creationId xmlns:a16="http://schemas.microsoft.com/office/drawing/2014/main" id="{953227DD-5EBE-3DB4-8F0F-B247C37F2F48}"/>
              </a:ext>
            </a:extLst>
          </p:cNvPr>
          <p:cNvPicPr>
            <a:picLocks noChangeAspect="1"/>
          </p:cNvPicPr>
          <p:nvPr/>
        </p:nvPicPr>
        <p:blipFill>
          <a:blip r:embed="rId3"/>
          <a:stretch>
            <a:fillRect/>
          </a:stretch>
        </p:blipFill>
        <p:spPr>
          <a:xfrm>
            <a:off x="167149" y="1702383"/>
            <a:ext cx="2916647" cy="3678864"/>
          </a:xfrm>
          <a:prstGeom prst="rect">
            <a:avLst/>
          </a:prstGeom>
        </p:spPr>
      </p:pic>
      <p:pic>
        <p:nvPicPr>
          <p:cNvPr id="5" name="Picture 4">
            <a:extLst>
              <a:ext uri="{FF2B5EF4-FFF2-40B4-BE49-F238E27FC236}">
                <a16:creationId xmlns:a16="http://schemas.microsoft.com/office/drawing/2014/main" id="{13E2D5DC-9485-48F1-0086-16800C7FAAFF}"/>
              </a:ext>
            </a:extLst>
          </p:cNvPr>
          <p:cNvPicPr>
            <a:picLocks noChangeAspect="1"/>
          </p:cNvPicPr>
          <p:nvPr/>
        </p:nvPicPr>
        <p:blipFill>
          <a:blip r:embed="rId4"/>
          <a:stretch>
            <a:fillRect/>
          </a:stretch>
        </p:blipFill>
        <p:spPr>
          <a:xfrm>
            <a:off x="3083796" y="1721236"/>
            <a:ext cx="3294982" cy="3678864"/>
          </a:xfrm>
          <a:prstGeom prst="rect">
            <a:avLst/>
          </a:prstGeom>
        </p:spPr>
      </p:pic>
      <p:pic>
        <p:nvPicPr>
          <p:cNvPr id="6" name="Picture 5">
            <a:extLst>
              <a:ext uri="{FF2B5EF4-FFF2-40B4-BE49-F238E27FC236}">
                <a16:creationId xmlns:a16="http://schemas.microsoft.com/office/drawing/2014/main" id="{0A331D71-A9EE-3342-778A-20A1F285A98A}"/>
              </a:ext>
            </a:extLst>
          </p:cNvPr>
          <p:cNvPicPr>
            <a:picLocks noChangeAspect="1"/>
          </p:cNvPicPr>
          <p:nvPr/>
        </p:nvPicPr>
        <p:blipFill>
          <a:blip r:embed="rId5"/>
          <a:stretch>
            <a:fillRect/>
          </a:stretch>
        </p:blipFill>
        <p:spPr>
          <a:xfrm>
            <a:off x="6378778" y="1731139"/>
            <a:ext cx="3294982" cy="3687814"/>
          </a:xfrm>
          <a:prstGeom prst="rect">
            <a:avLst/>
          </a:prstGeom>
        </p:spPr>
      </p:pic>
      <p:pic>
        <p:nvPicPr>
          <p:cNvPr id="7" name="Picture 6">
            <a:extLst>
              <a:ext uri="{FF2B5EF4-FFF2-40B4-BE49-F238E27FC236}">
                <a16:creationId xmlns:a16="http://schemas.microsoft.com/office/drawing/2014/main" id="{89BD5A4F-98E9-48C2-77EB-E6B80887A117}"/>
              </a:ext>
            </a:extLst>
          </p:cNvPr>
          <p:cNvPicPr>
            <a:picLocks noChangeAspect="1"/>
          </p:cNvPicPr>
          <p:nvPr/>
        </p:nvPicPr>
        <p:blipFill>
          <a:blip r:embed="rId6"/>
          <a:stretch>
            <a:fillRect/>
          </a:stretch>
        </p:blipFill>
        <p:spPr>
          <a:xfrm>
            <a:off x="7584824" y="4056575"/>
            <a:ext cx="4607176" cy="2334394"/>
          </a:xfrm>
          <a:prstGeom prst="rect">
            <a:avLst/>
          </a:prstGeom>
        </p:spPr>
      </p:pic>
    </p:spTree>
    <p:extLst>
      <p:ext uri="{BB962C8B-B14F-4D97-AF65-F5344CB8AC3E}">
        <p14:creationId xmlns:p14="http://schemas.microsoft.com/office/powerpoint/2010/main" val="3476172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54FE3-75A7-0B7C-97B6-EDF9FADCC2DC}"/>
              </a:ext>
            </a:extLst>
          </p:cNvPr>
          <p:cNvSpPr>
            <a:spLocks noGrp="1"/>
          </p:cNvSpPr>
          <p:nvPr>
            <p:ph type="title"/>
          </p:nvPr>
        </p:nvSpPr>
        <p:spPr/>
        <p:txBody>
          <a:bodyPr/>
          <a:lstStyle/>
          <a:p>
            <a:r>
              <a:rPr lang="en-IN" dirty="0"/>
              <a:t>Next steps</a:t>
            </a:r>
          </a:p>
        </p:txBody>
      </p:sp>
      <p:sp>
        <p:nvSpPr>
          <p:cNvPr id="3" name="Content Placeholder 2">
            <a:extLst>
              <a:ext uri="{FF2B5EF4-FFF2-40B4-BE49-F238E27FC236}">
                <a16:creationId xmlns:a16="http://schemas.microsoft.com/office/drawing/2014/main" id="{01FDA02A-2440-C2D8-C135-45EBD0225E7B}"/>
              </a:ext>
            </a:extLst>
          </p:cNvPr>
          <p:cNvSpPr>
            <a:spLocks noGrp="1"/>
          </p:cNvSpPr>
          <p:nvPr>
            <p:ph idx="1"/>
          </p:nvPr>
        </p:nvSpPr>
        <p:spPr/>
        <p:txBody>
          <a:bodyPr/>
          <a:lstStyle/>
          <a:p>
            <a:r>
              <a:rPr lang="en-US" dirty="0"/>
              <a:t>The next step is to find out your </a:t>
            </a:r>
            <a:r>
              <a:rPr lang="en-US" b="1" dirty="0"/>
              <a:t>default gateway IP.</a:t>
            </a:r>
            <a:r>
              <a:rPr lang="en-US" dirty="0"/>
              <a:t> This is the local IP address of your network router. Computers on your network use it to communicate with the router and access the internet. </a:t>
            </a:r>
          </a:p>
          <a:p>
            <a:r>
              <a:rPr lang="en-US" dirty="0"/>
              <a:t>Now we need to find out the IP addresses of the domain name servers your Pi uses to find websites on the internet. Power up your Pi and log in to the command prompt, then enter cat /</a:t>
            </a:r>
            <a:r>
              <a:rPr lang="en-US" dirty="0" err="1"/>
              <a:t>etc</a:t>
            </a:r>
            <a:r>
              <a:rPr lang="en-US" dirty="0"/>
              <a:t>/</a:t>
            </a:r>
            <a:r>
              <a:rPr lang="en-US" dirty="0" err="1"/>
              <a:t>resolv.conf</a:t>
            </a:r>
            <a:r>
              <a:rPr lang="en-US" dirty="0"/>
              <a:t>:</a:t>
            </a:r>
          </a:p>
          <a:p>
            <a:endParaRPr lang="en-US" dirty="0"/>
          </a:p>
          <a:p>
            <a:endParaRPr lang="en-IN" dirty="0"/>
          </a:p>
        </p:txBody>
      </p:sp>
      <p:pic>
        <p:nvPicPr>
          <p:cNvPr id="4" name="Picture 3">
            <a:extLst>
              <a:ext uri="{FF2B5EF4-FFF2-40B4-BE49-F238E27FC236}">
                <a16:creationId xmlns:a16="http://schemas.microsoft.com/office/drawing/2014/main" id="{6C9F8B52-CD50-19E5-B422-59ACF33E9396}"/>
              </a:ext>
            </a:extLst>
          </p:cNvPr>
          <p:cNvPicPr>
            <a:picLocks noChangeAspect="1"/>
          </p:cNvPicPr>
          <p:nvPr/>
        </p:nvPicPr>
        <p:blipFill>
          <a:blip r:embed="rId2"/>
          <a:stretch>
            <a:fillRect/>
          </a:stretch>
        </p:blipFill>
        <p:spPr>
          <a:xfrm>
            <a:off x="1012569" y="4102879"/>
            <a:ext cx="4100205" cy="2572557"/>
          </a:xfrm>
          <a:prstGeom prst="rect">
            <a:avLst/>
          </a:prstGeom>
        </p:spPr>
      </p:pic>
    </p:spTree>
    <p:extLst>
      <p:ext uri="{BB962C8B-B14F-4D97-AF65-F5344CB8AC3E}">
        <p14:creationId xmlns:p14="http://schemas.microsoft.com/office/powerpoint/2010/main" val="19837533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01A5E-F44F-848B-2D83-E1A078C0164F}"/>
              </a:ext>
            </a:extLst>
          </p:cNvPr>
          <p:cNvSpPr>
            <a:spLocks noGrp="1"/>
          </p:cNvSpPr>
          <p:nvPr>
            <p:ph type="title"/>
          </p:nvPr>
        </p:nvSpPr>
        <p:spPr/>
        <p:txBody>
          <a:bodyPr/>
          <a:lstStyle/>
          <a:p>
            <a:r>
              <a:rPr lang="en-IN" dirty="0"/>
              <a:t>Configuring static IP on Pi</a:t>
            </a:r>
          </a:p>
        </p:txBody>
      </p:sp>
      <p:sp>
        <p:nvSpPr>
          <p:cNvPr id="3" name="Content Placeholder 2">
            <a:extLst>
              <a:ext uri="{FF2B5EF4-FFF2-40B4-BE49-F238E27FC236}">
                <a16:creationId xmlns:a16="http://schemas.microsoft.com/office/drawing/2014/main" id="{CF5FCC20-6873-73A1-9DCE-B0980352568B}"/>
              </a:ext>
            </a:extLst>
          </p:cNvPr>
          <p:cNvSpPr>
            <a:spLocks noGrp="1"/>
          </p:cNvSpPr>
          <p:nvPr>
            <p:ph idx="1"/>
          </p:nvPr>
        </p:nvSpPr>
        <p:spPr/>
        <p:txBody>
          <a:bodyPr>
            <a:normAutofit lnSpcReduction="10000"/>
          </a:bodyPr>
          <a:lstStyle/>
          <a:p>
            <a:r>
              <a:rPr lang="en-US" dirty="0"/>
              <a:t>Now we’re ready to configure the network settings on the Pi and set up our static IP address. Enter </a:t>
            </a:r>
            <a:r>
              <a:rPr lang="en-US" dirty="0" err="1"/>
              <a:t>sudo</a:t>
            </a:r>
            <a:r>
              <a:rPr lang="en-US" dirty="0"/>
              <a:t> nano /</a:t>
            </a:r>
            <a:r>
              <a:rPr lang="en-US" dirty="0" err="1"/>
              <a:t>etc</a:t>
            </a:r>
            <a:r>
              <a:rPr lang="en-US" dirty="0"/>
              <a:t>/</a:t>
            </a:r>
            <a:r>
              <a:rPr lang="en-US" dirty="0" err="1"/>
              <a:t>dhcpcd.conf</a:t>
            </a:r>
            <a:r>
              <a:rPr lang="en-US" dirty="0"/>
              <a:t> to edit the </a:t>
            </a:r>
            <a:r>
              <a:rPr lang="en-US" dirty="0" err="1"/>
              <a:t>dhcpcd.conf</a:t>
            </a:r>
            <a:r>
              <a:rPr lang="en-US" dirty="0"/>
              <a:t> file.</a:t>
            </a:r>
          </a:p>
          <a:p>
            <a:r>
              <a:rPr lang="en-US" dirty="0"/>
              <a:t>The three IP address are created as follows:</a:t>
            </a:r>
          </a:p>
          <a:p>
            <a:endParaRPr lang="en-US" dirty="0"/>
          </a:p>
          <a:p>
            <a:r>
              <a:rPr lang="en-US" b="1" dirty="0"/>
              <a:t>static </a:t>
            </a:r>
            <a:r>
              <a:rPr lang="en-US" b="1" dirty="0" err="1"/>
              <a:t>ip_address</a:t>
            </a:r>
            <a:r>
              <a:rPr lang="en-US" dirty="0"/>
              <a:t> – This will be the static IP address you use to SSH or remotely connect to your Pi. Take the IP address of your computer’s ethernet adapter (found in the steps above), and change the last number to any other number between 0 and 255.</a:t>
            </a:r>
          </a:p>
          <a:p>
            <a:r>
              <a:rPr lang="en-US" dirty="0"/>
              <a:t>static routers – This is the default gateway IP we found above.</a:t>
            </a:r>
          </a:p>
          <a:p>
            <a:r>
              <a:rPr lang="en-US" dirty="0"/>
              <a:t>static </a:t>
            </a:r>
            <a:r>
              <a:rPr lang="en-US" dirty="0" err="1"/>
              <a:t>domain_name_servers</a:t>
            </a:r>
            <a:r>
              <a:rPr lang="en-US" dirty="0"/>
              <a:t> – These are the IP’s we found in the </a:t>
            </a:r>
            <a:r>
              <a:rPr lang="en-US" dirty="0" err="1"/>
              <a:t>resolv.conf</a:t>
            </a:r>
            <a:r>
              <a:rPr lang="en-US" dirty="0"/>
              <a:t> file above. Separate each IP with a single space.</a:t>
            </a:r>
          </a:p>
          <a:p>
            <a:endParaRPr lang="en-US" dirty="0"/>
          </a:p>
          <a:p>
            <a:endParaRPr lang="en-IN" dirty="0"/>
          </a:p>
        </p:txBody>
      </p:sp>
    </p:spTree>
    <p:extLst>
      <p:ext uri="{BB962C8B-B14F-4D97-AF65-F5344CB8AC3E}">
        <p14:creationId xmlns:p14="http://schemas.microsoft.com/office/powerpoint/2010/main" val="30430125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535D7-BF8A-BE91-BEC1-3D5B8E425786}"/>
              </a:ext>
            </a:extLst>
          </p:cNvPr>
          <p:cNvSpPr>
            <a:spLocks noGrp="1"/>
          </p:cNvSpPr>
          <p:nvPr>
            <p:ph type="title"/>
          </p:nvPr>
        </p:nvSpPr>
        <p:spPr/>
        <p:txBody>
          <a:bodyPr/>
          <a:lstStyle/>
          <a:p>
            <a:r>
              <a:rPr lang="en-IN" dirty="0"/>
              <a:t>Remote access Pi – Ethernet cable</a:t>
            </a:r>
          </a:p>
        </p:txBody>
      </p:sp>
      <p:sp>
        <p:nvSpPr>
          <p:cNvPr id="3" name="Content Placeholder 2">
            <a:extLst>
              <a:ext uri="{FF2B5EF4-FFF2-40B4-BE49-F238E27FC236}">
                <a16:creationId xmlns:a16="http://schemas.microsoft.com/office/drawing/2014/main" id="{0EFF21F1-3271-9E50-F527-45140C9D203C}"/>
              </a:ext>
            </a:extLst>
          </p:cNvPr>
          <p:cNvSpPr>
            <a:spLocks noGrp="1"/>
          </p:cNvSpPr>
          <p:nvPr>
            <p:ph idx="1"/>
          </p:nvPr>
        </p:nvSpPr>
        <p:spPr/>
        <p:txBody>
          <a:bodyPr/>
          <a:lstStyle/>
          <a:p>
            <a:r>
              <a:rPr lang="en-US" dirty="0"/>
              <a:t>Now reboot the Pi, and plug an ethernet cable from the Pi directly to your laptop or desktop. Open PuTTY (or another SSH client) and log in with the static IP address you created above:</a:t>
            </a:r>
          </a:p>
          <a:p>
            <a:endParaRPr lang="en-US" dirty="0"/>
          </a:p>
          <a:p>
            <a:pPr marL="0" indent="0">
              <a:buNone/>
            </a:pPr>
            <a:endParaRPr lang="en-IN" dirty="0"/>
          </a:p>
        </p:txBody>
      </p:sp>
      <p:pic>
        <p:nvPicPr>
          <p:cNvPr id="4" name="Picture 3">
            <a:extLst>
              <a:ext uri="{FF2B5EF4-FFF2-40B4-BE49-F238E27FC236}">
                <a16:creationId xmlns:a16="http://schemas.microsoft.com/office/drawing/2014/main" id="{3E6A7A96-A784-5D12-D580-E7598059C4F7}"/>
              </a:ext>
            </a:extLst>
          </p:cNvPr>
          <p:cNvPicPr>
            <a:picLocks noChangeAspect="1"/>
          </p:cNvPicPr>
          <p:nvPr/>
        </p:nvPicPr>
        <p:blipFill>
          <a:blip r:embed="rId2"/>
          <a:stretch>
            <a:fillRect/>
          </a:stretch>
        </p:blipFill>
        <p:spPr>
          <a:xfrm>
            <a:off x="4975668" y="3057832"/>
            <a:ext cx="3687146" cy="3552057"/>
          </a:xfrm>
          <a:prstGeom prst="rect">
            <a:avLst/>
          </a:prstGeom>
        </p:spPr>
      </p:pic>
    </p:spTree>
    <p:extLst>
      <p:ext uri="{BB962C8B-B14F-4D97-AF65-F5344CB8AC3E}">
        <p14:creationId xmlns:p14="http://schemas.microsoft.com/office/powerpoint/2010/main" val="38446313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1CE2-2E41-D237-6748-DBAF8795A4F4}"/>
              </a:ext>
            </a:extLst>
          </p:cNvPr>
          <p:cNvSpPr>
            <a:spLocks noGrp="1"/>
          </p:cNvSpPr>
          <p:nvPr>
            <p:ph type="title"/>
          </p:nvPr>
        </p:nvSpPr>
        <p:spPr/>
        <p:txBody>
          <a:bodyPr/>
          <a:lstStyle/>
          <a:p>
            <a:r>
              <a:rPr lang="en-IN" dirty="0"/>
              <a:t>GPIO connector</a:t>
            </a:r>
          </a:p>
        </p:txBody>
      </p:sp>
      <p:pic>
        <p:nvPicPr>
          <p:cNvPr id="4" name="Picture 3">
            <a:extLst>
              <a:ext uri="{FF2B5EF4-FFF2-40B4-BE49-F238E27FC236}">
                <a16:creationId xmlns:a16="http://schemas.microsoft.com/office/drawing/2014/main" id="{BBE9ED07-971A-82F2-C954-486AB39E6CF3}"/>
              </a:ext>
            </a:extLst>
          </p:cNvPr>
          <p:cNvPicPr>
            <a:picLocks noChangeAspect="1"/>
          </p:cNvPicPr>
          <p:nvPr/>
        </p:nvPicPr>
        <p:blipFill>
          <a:blip r:embed="rId2"/>
          <a:stretch>
            <a:fillRect/>
          </a:stretch>
        </p:blipFill>
        <p:spPr>
          <a:xfrm>
            <a:off x="1592580" y="1722120"/>
            <a:ext cx="5715000" cy="3276600"/>
          </a:xfrm>
          <a:prstGeom prst="rect">
            <a:avLst/>
          </a:prstGeom>
        </p:spPr>
      </p:pic>
    </p:spTree>
    <p:extLst>
      <p:ext uri="{BB962C8B-B14F-4D97-AF65-F5344CB8AC3E}">
        <p14:creationId xmlns:p14="http://schemas.microsoft.com/office/powerpoint/2010/main" val="39974294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D8C53-C160-1FAE-C52A-D77E78C0C667}"/>
              </a:ext>
            </a:extLst>
          </p:cNvPr>
          <p:cNvSpPr>
            <a:spLocks noGrp="1"/>
          </p:cNvSpPr>
          <p:nvPr>
            <p:ph type="title"/>
          </p:nvPr>
        </p:nvSpPr>
        <p:spPr/>
        <p:txBody>
          <a:bodyPr/>
          <a:lstStyle/>
          <a:p>
            <a:r>
              <a:rPr lang="en-IN" dirty="0"/>
              <a:t>GPIO testing using scripts</a:t>
            </a:r>
          </a:p>
        </p:txBody>
      </p:sp>
      <p:sp>
        <p:nvSpPr>
          <p:cNvPr id="3" name="Content Placeholder 2">
            <a:extLst>
              <a:ext uri="{FF2B5EF4-FFF2-40B4-BE49-F238E27FC236}">
                <a16:creationId xmlns:a16="http://schemas.microsoft.com/office/drawing/2014/main" id="{F4AF6907-7580-97F9-E0F3-300EA9583EFB}"/>
              </a:ext>
            </a:extLst>
          </p:cNvPr>
          <p:cNvSpPr>
            <a:spLocks noGrp="1"/>
          </p:cNvSpPr>
          <p:nvPr>
            <p:ph idx="1"/>
          </p:nvPr>
        </p:nvSpPr>
        <p:spPr/>
        <p:txBody>
          <a:bodyPr/>
          <a:lstStyle/>
          <a:p>
            <a:r>
              <a:rPr lang="en-US" dirty="0"/>
              <a:t>Python is an interpreted, high-level, general-purpose programming language. It is currently one of the most popular and fastest growing programming languages. The "Pi" in Raspberry Pi standards for "Python Interpreter," reflecting the fact that this is the recommended language on the platform.</a:t>
            </a:r>
          </a:p>
          <a:p>
            <a:endParaRPr lang="en-US" dirty="0"/>
          </a:p>
          <a:p>
            <a:r>
              <a:rPr lang="en-US" dirty="0"/>
              <a:t>A nice feature of Python is that, being an interpreter, you can type in and try commands interactively without needing to create a program. Being an interpreter there is no need to explicitly compile programs. They are compiled at run time into an intermediate bytecode which is executed by a virtual machine.</a:t>
            </a:r>
          </a:p>
          <a:p>
            <a:endParaRPr lang="en-US" dirty="0"/>
          </a:p>
          <a:p>
            <a:endParaRPr lang="en-IN" dirty="0"/>
          </a:p>
        </p:txBody>
      </p:sp>
    </p:spTree>
    <p:extLst>
      <p:ext uri="{BB962C8B-B14F-4D97-AF65-F5344CB8AC3E}">
        <p14:creationId xmlns:p14="http://schemas.microsoft.com/office/powerpoint/2010/main" val="3715513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2642B-4974-50D5-3F7F-4D773771D7F4}"/>
              </a:ext>
            </a:extLst>
          </p:cNvPr>
          <p:cNvSpPr>
            <a:spLocks noGrp="1"/>
          </p:cNvSpPr>
          <p:nvPr>
            <p:ph type="title"/>
          </p:nvPr>
        </p:nvSpPr>
        <p:spPr/>
        <p:txBody>
          <a:bodyPr/>
          <a:lstStyle/>
          <a:p>
            <a:r>
              <a:rPr lang="en-IN" b="0" i="0" dirty="0" err="1">
                <a:solidFill>
                  <a:srgbClr val="161616"/>
                </a:solidFill>
                <a:effectLst/>
                <a:latin typeface="Roboto" panose="02000000000000000000" pitchFamily="2" charset="0"/>
              </a:rPr>
              <a:t>RPi.GPIO</a:t>
            </a:r>
            <a:br>
              <a:rPr lang="en-IN" b="0" i="0" dirty="0">
                <a:solidFill>
                  <a:srgbClr val="161616"/>
                </a:solidFill>
                <a:effectLst/>
                <a:latin typeface="Roboto" panose="02000000000000000000" pitchFamily="2" charset="0"/>
              </a:rPr>
            </a:br>
            <a:endParaRPr lang="en-IN" dirty="0"/>
          </a:p>
        </p:txBody>
      </p:sp>
      <p:sp>
        <p:nvSpPr>
          <p:cNvPr id="3" name="Content Placeholder 2">
            <a:extLst>
              <a:ext uri="{FF2B5EF4-FFF2-40B4-BE49-F238E27FC236}">
                <a16:creationId xmlns:a16="http://schemas.microsoft.com/office/drawing/2014/main" id="{C10FABB8-24F1-F969-B724-63D93A7219F9}"/>
              </a:ext>
            </a:extLst>
          </p:cNvPr>
          <p:cNvSpPr>
            <a:spLocks noGrp="1"/>
          </p:cNvSpPr>
          <p:nvPr>
            <p:ph idx="1"/>
          </p:nvPr>
        </p:nvSpPr>
        <p:spPr>
          <a:xfrm>
            <a:off x="784014" y="1421449"/>
            <a:ext cx="8596668" cy="4964111"/>
          </a:xfrm>
        </p:spPr>
        <p:txBody>
          <a:bodyPr>
            <a:normAutofit/>
          </a:bodyPr>
          <a:lstStyle/>
          <a:p>
            <a:r>
              <a:rPr lang="en-US" dirty="0" err="1"/>
              <a:t>RPi.GPIO</a:t>
            </a:r>
            <a:r>
              <a:rPr lang="en-US" dirty="0"/>
              <a:t>, is a Python module to control the GPIO interface on the Raspberry Pi</a:t>
            </a:r>
          </a:p>
          <a:p>
            <a:pPr algn="l"/>
            <a:r>
              <a:rPr lang="en-US" b="0" i="0" dirty="0">
                <a:solidFill>
                  <a:srgbClr val="0A0A0A"/>
                </a:solidFill>
                <a:effectLst/>
                <a:latin typeface="Roboto" panose="02000000000000000000" pitchFamily="2" charset="0"/>
              </a:rPr>
              <a:t>The </a:t>
            </a:r>
            <a:r>
              <a:rPr lang="en-US" b="0" i="0" dirty="0" err="1">
                <a:solidFill>
                  <a:srgbClr val="0A0A0A"/>
                </a:solidFill>
                <a:effectLst/>
                <a:latin typeface="Roboto" panose="02000000000000000000" pitchFamily="2" charset="0"/>
              </a:rPr>
              <a:t>RPi.GPIO</a:t>
            </a:r>
            <a:r>
              <a:rPr lang="en-US" b="0" i="0" dirty="0">
                <a:solidFill>
                  <a:srgbClr val="0A0A0A"/>
                </a:solidFill>
                <a:effectLst/>
                <a:latin typeface="Roboto" panose="02000000000000000000" pitchFamily="2" charset="0"/>
              </a:rPr>
              <a:t> module is installed by default on recent versions of Raspbian Linux. To use the module from Python programs, first import it using:</a:t>
            </a:r>
          </a:p>
          <a:p>
            <a:pPr marL="0" indent="0" algn="l">
              <a:buNone/>
            </a:pPr>
            <a:r>
              <a:rPr lang="en-US" b="1" i="0" dirty="0">
                <a:solidFill>
                  <a:srgbClr val="0A0A0A"/>
                </a:solidFill>
                <a:effectLst/>
                <a:latin typeface="Roboto" panose="02000000000000000000" pitchFamily="2" charset="0"/>
              </a:rPr>
              <a:t>       import </a:t>
            </a:r>
            <a:r>
              <a:rPr lang="en-US" b="1" i="0" dirty="0" err="1">
                <a:solidFill>
                  <a:srgbClr val="0A0A0A"/>
                </a:solidFill>
                <a:effectLst/>
                <a:latin typeface="Roboto" panose="02000000000000000000" pitchFamily="2" charset="0"/>
              </a:rPr>
              <a:t>RPi.GPIO</a:t>
            </a:r>
            <a:r>
              <a:rPr lang="en-US" b="1" i="0" dirty="0">
                <a:solidFill>
                  <a:srgbClr val="0A0A0A"/>
                </a:solidFill>
                <a:effectLst/>
                <a:latin typeface="Roboto" panose="02000000000000000000" pitchFamily="2" charset="0"/>
              </a:rPr>
              <a:t> as GPIO</a:t>
            </a:r>
          </a:p>
          <a:p>
            <a:pPr algn="l"/>
            <a:r>
              <a:rPr lang="en-US" b="0" i="0" dirty="0" err="1">
                <a:solidFill>
                  <a:srgbClr val="0A0A0A"/>
                </a:solidFill>
                <a:effectLst/>
                <a:latin typeface="Roboto" panose="02000000000000000000" pitchFamily="2" charset="0"/>
              </a:rPr>
              <a:t>RPi.GPIO</a:t>
            </a:r>
            <a:r>
              <a:rPr lang="en-US" b="0" i="0" dirty="0">
                <a:solidFill>
                  <a:srgbClr val="0A0A0A"/>
                </a:solidFill>
                <a:effectLst/>
                <a:latin typeface="Roboto" panose="02000000000000000000" pitchFamily="2" charset="0"/>
              </a:rPr>
              <a:t> supports referring to GPIO pins using either the physical pin numbers on the GPIO connector or using the BCM channel names from the Broadcom SOC that the pins are connected to. For example, pin 24 is BCM channel GPIO8. To use physical board pin numbers, call:</a:t>
            </a:r>
          </a:p>
          <a:p>
            <a:pPr marL="0" indent="0" algn="l">
              <a:buNone/>
            </a:pPr>
            <a:r>
              <a:rPr lang="en-US" b="1" i="0" dirty="0">
                <a:solidFill>
                  <a:srgbClr val="0A0A0A"/>
                </a:solidFill>
                <a:effectLst/>
                <a:latin typeface="Roboto" panose="02000000000000000000" pitchFamily="2" charset="0"/>
              </a:rPr>
              <a:t>      </a:t>
            </a:r>
            <a:r>
              <a:rPr lang="en-US" b="1" i="0" dirty="0" err="1">
                <a:solidFill>
                  <a:srgbClr val="0A0A0A"/>
                </a:solidFill>
                <a:effectLst/>
                <a:latin typeface="Roboto" panose="02000000000000000000" pitchFamily="2" charset="0"/>
              </a:rPr>
              <a:t>GPIO.setmode</a:t>
            </a:r>
            <a:r>
              <a:rPr lang="en-US" b="1" i="0" dirty="0">
                <a:solidFill>
                  <a:srgbClr val="0A0A0A"/>
                </a:solidFill>
                <a:effectLst/>
                <a:latin typeface="Roboto" panose="02000000000000000000" pitchFamily="2" charset="0"/>
              </a:rPr>
              <a:t>(GPIO.BOARD)</a:t>
            </a:r>
            <a:endParaRPr lang="en-US" b="0" i="0" dirty="0">
              <a:solidFill>
                <a:srgbClr val="0A0A0A"/>
              </a:solidFill>
              <a:effectLst/>
              <a:latin typeface="Roboto" panose="02000000000000000000" pitchFamily="2" charset="0"/>
            </a:endParaRPr>
          </a:p>
          <a:p>
            <a:pPr marL="0" indent="0" algn="l">
              <a:buNone/>
            </a:pPr>
            <a:r>
              <a:rPr lang="en-US" b="0" i="0" dirty="0">
                <a:solidFill>
                  <a:srgbClr val="0A0A0A"/>
                </a:solidFill>
                <a:effectLst/>
                <a:latin typeface="Roboto" panose="02000000000000000000" pitchFamily="2" charset="0"/>
              </a:rPr>
              <a:t>      and to use the BCM channel numbers, use:</a:t>
            </a:r>
          </a:p>
          <a:p>
            <a:pPr marL="0" indent="0" algn="l">
              <a:buNone/>
            </a:pPr>
            <a:r>
              <a:rPr lang="en-US" b="1" i="0" dirty="0">
                <a:solidFill>
                  <a:srgbClr val="0A0A0A"/>
                </a:solidFill>
                <a:effectLst/>
                <a:latin typeface="Roboto" panose="02000000000000000000" pitchFamily="2" charset="0"/>
              </a:rPr>
              <a:t>       </a:t>
            </a:r>
            <a:r>
              <a:rPr lang="en-US" b="1" i="0" dirty="0" err="1">
                <a:solidFill>
                  <a:srgbClr val="0A0A0A"/>
                </a:solidFill>
                <a:effectLst/>
                <a:latin typeface="Roboto" panose="02000000000000000000" pitchFamily="2" charset="0"/>
              </a:rPr>
              <a:t>GPIO.setmode</a:t>
            </a:r>
            <a:r>
              <a:rPr lang="en-US" b="1" i="0" dirty="0">
                <a:solidFill>
                  <a:srgbClr val="0A0A0A"/>
                </a:solidFill>
                <a:effectLst/>
                <a:latin typeface="Roboto" panose="02000000000000000000" pitchFamily="2" charset="0"/>
              </a:rPr>
              <a:t>(GPIO.BCM)</a:t>
            </a:r>
            <a:endParaRPr lang="en-US" b="0" i="0" dirty="0">
              <a:solidFill>
                <a:srgbClr val="0A0A0A"/>
              </a:solidFill>
              <a:effectLst/>
              <a:latin typeface="Roboto" panose="02000000000000000000" pitchFamily="2" charset="0"/>
            </a:endParaRPr>
          </a:p>
          <a:p>
            <a:pPr marL="0" indent="0">
              <a:buNone/>
            </a:pPr>
            <a:br>
              <a:rPr lang="en-US" dirty="0"/>
            </a:br>
            <a:endParaRPr lang="en-US" b="0" i="0" dirty="0">
              <a:solidFill>
                <a:srgbClr val="0A0A0A"/>
              </a:solidFill>
              <a:effectLst/>
              <a:latin typeface="Roboto" panose="02000000000000000000" pitchFamily="2" charset="0"/>
            </a:endParaRPr>
          </a:p>
          <a:p>
            <a:endParaRPr lang="en-IN" dirty="0"/>
          </a:p>
        </p:txBody>
      </p:sp>
    </p:spTree>
    <p:extLst>
      <p:ext uri="{BB962C8B-B14F-4D97-AF65-F5344CB8AC3E}">
        <p14:creationId xmlns:p14="http://schemas.microsoft.com/office/powerpoint/2010/main" val="1061969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C22E1-4D06-5059-87A3-B2AB72936436}"/>
              </a:ext>
            </a:extLst>
          </p:cNvPr>
          <p:cNvSpPr>
            <a:spLocks noGrp="1"/>
          </p:cNvSpPr>
          <p:nvPr>
            <p:ph type="title"/>
          </p:nvPr>
        </p:nvSpPr>
        <p:spPr/>
        <p:txBody>
          <a:bodyPr/>
          <a:lstStyle/>
          <a:p>
            <a:r>
              <a:rPr lang="en-IN" dirty="0" err="1"/>
              <a:t>Rpi.GPIO</a:t>
            </a:r>
            <a:endParaRPr lang="en-IN" dirty="0"/>
          </a:p>
        </p:txBody>
      </p:sp>
      <p:sp>
        <p:nvSpPr>
          <p:cNvPr id="3" name="Content Placeholder 2">
            <a:extLst>
              <a:ext uri="{FF2B5EF4-FFF2-40B4-BE49-F238E27FC236}">
                <a16:creationId xmlns:a16="http://schemas.microsoft.com/office/drawing/2014/main" id="{56D4A2C9-82E8-B3C9-AD6C-EC1BA035846F}"/>
              </a:ext>
            </a:extLst>
          </p:cNvPr>
          <p:cNvSpPr>
            <a:spLocks noGrp="1"/>
          </p:cNvSpPr>
          <p:nvPr>
            <p:ph idx="1"/>
          </p:nvPr>
        </p:nvSpPr>
        <p:spPr>
          <a:xfrm>
            <a:off x="753534" y="1270000"/>
            <a:ext cx="8596668" cy="3880773"/>
          </a:xfrm>
        </p:spPr>
        <p:txBody>
          <a:bodyPr>
            <a:normAutofit/>
          </a:bodyPr>
          <a:lstStyle/>
          <a:p>
            <a:r>
              <a:rPr lang="en-US" dirty="0"/>
              <a:t>To set up a channel as an input or an output, call either:</a:t>
            </a:r>
          </a:p>
          <a:p>
            <a:pPr marL="0" indent="0">
              <a:buNone/>
            </a:pPr>
            <a:r>
              <a:rPr lang="en-US" dirty="0"/>
              <a:t>         </a:t>
            </a:r>
            <a:r>
              <a:rPr lang="en-US" dirty="0" err="1"/>
              <a:t>GPIO.setup</a:t>
            </a:r>
            <a:r>
              <a:rPr lang="en-US" dirty="0"/>
              <a:t>(channel, GPIO.IN)</a:t>
            </a:r>
          </a:p>
          <a:p>
            <a:pPr marL="0" indent="0">
              <a:buNone/>
            </a:pPr>
            <a:r>
              <a:rPr lang="en-US" dirty="0"/>
              <a:t>         or</a:t>
            </a:r>
          </a:p>
          <a:p>
            <a:pPr marL="0" indent="0">
              <a:buNone/>
            </a:pPr>
            <a:r>
              <a:rPr lang="en-US" dirty="0"/>
              <a:t>        </a:t>
            </a:r>
            <a:r>
              <a:rPr lang="en-US" dirty="0" err="1"/>
              <a:t>GPIO.setup</a:t>
            </a:r>
            <a:r>
              <a:rPr lang="en-US" dirty="0"/>
              <a:t>(channel, GPIO.OUT)</a:t>
            </a:r>
          </a:p>
          <a:p>
            <a:pPr marL="0" indent="0">
              <a:buNone/>
            </a:pPr>
            <a:r>
              <a:rPr lang="en-US" dirty="0"/>
              <a:t>       </a:t>
            </a:r>
          </a:p>
          <a:p>
            <a:r>
              <a:rPr lang="en-US" dirty="0"/>
              <a:t>To read the value of an input channel, call:</a:t>
            </a:r>
          </a:p>
          <a:p>
            <a:pPr marL="0" indent="0">
              <a:buNone/>
            </a:pPr>
            <a:r>
              <a:rPr lang="en-US" dirty="0"/>
              <a:t>      </a:t>
            </a:r>
            <a:r>
              <a:rPr lang="en-US" dirty="0" err="1"/>
              <a:t>GPIO.input</a:t>
            </a:r>
            <a:r>
              <a:rPr lang="en-US" dirty="0"/>
              <a:t>(channel)</a:t>
            </a:r>
          </a:p>
          <a:p>
            <a:pPr marL="0" indent="0">
              <a:buNone/>
            </a:pPr>
            <a:r>
              <a:rPr lang="en-US" dirty="0"/>
              <a:t> 	where channel is the channel number as used in setup. It will return a value 	of 0, GPIO.LOW, or False (all are equivalent) if it is low and 1, GPIO.HIGH, or 	True if it was at a high level.</a:t>
            </a:r>
            <a:endParaRPr lang="en-IN" dirty="0"/>
          </a:p>
        </p:txBody>
      </p:sp>
    </p:spTree>
    <p:extLst>
      <p:ext uri="{BB962C8B-B14F-4D97-AF65-F5344CB8AC3E}">
        <p14:creationId xmlns:p14="http://schemas.microsoft.com/office/powerpoint/2010/main" val="36205773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117C5-6895-5928-7E67-70ACF02982D3}"/>
              </a:ext>
            </a:extLst>
          </p:cNvPr>
          <p:cNvSpPr>
            <a:spLocks noGrp="1"/>
          </p:cNvSpPr>
          <p:nvPr>
            <p:ph type="title"/>
          </p:nvPr>
        </p:nvSpPr>
        <p:spPr/>
        <p:txBody>
          <a:bodyPr/>
          <a:lstStyle/>
          <a:p>
            <a:r>
              <a:rPr lang="en-IN" dirty="0" err="1"/>
              <a:t>Rpi.GPIO</a:t>
            </a:r>
            <a:endParaRPr lang="en-IN" dirty="0"/>
          </a:p>
        </p:txBody>
      </p:sp>
      <p:sp>
        <p:nvSpPr>
          <p:cNvPr id="3" name="Content Placeholder 2">
            <a:extLst>
              <a:ext uri="{FF2B5EF4-FFF2-40B4-BE49-F238E27FC236}">
                <a16:creationId xmlns:a16="http://schemas.microsoft.com/office/drawing/2014/main" id="{93A3A3AA-0A54-0D26-4FE0-E97866F5979F}"/>
              </a:ext>
            </a:extLst>
          </p:cNvPr>
          <p:cNvSpPr>
            <a:spLocks noGrp="1"/>
          </p:cNvSpPr>
          <p:nvPr>
            <p:ph idx="1"/>
          </p:nvPr>
        </p:nvSpPr>
        <p:spPr/>
        <p:txBody>
          <a:bodyPr>
            <a:normAutofit/>
          </a:bodyPr>
          <a:lstStyle/>
          <a:p>
            <a:r>
              <a:rPr lang="en-US" dirty="0"/>
              <a:t>To set the output state of a GPIO pin, call:</a:t>
            </a:r>
          </a:p>
          <a:p>
            <a:pPr marL="0" indent="0">
              <a:buNone/>
            </a:pPr>
            <a:r>
              <a:rPr lang="en-US" dirty="0"/>
              <a:t>  	</a:t>
            </a:r>
            <a:r>
              <a:rPr lang="en-US" dirty="0" err="1"/>
              <a:t>GPIO.output</a:t>
            </a:r>
            <a:r>
              <a:rPr lang="en-US" dirty="0"/>
              <a:t>(channel, state)</a:t>
            </a:r>
          </a:p>
          <a:p>
            <a:pPr marL="0" indent="0">
              <a:buNone/>
            </a:pPr>
            <a:r>
              <a:rPr lang="en-US" dirty="0"/>
              <a:t>	where channel is the channel number and state is the desired output level: 	either 0, GPIO.LOW, or False for a low value or 1, GPIO.HIGH, or True for a 	high level.</a:t>
            </a:r>
          </a:p>
          <a:p>
            <a:r>
              <a:rPr lang="en-US" dirty="0"/>
              <a:t>When you are done with the library, it is good practice to free up any resources used and return all channels back to the safe default of being inputs. This is done by calling:</a:t>
            </a:r>
          </a:p>
          <a:p>
            <a:pPr marL="0" indent="0">
              <a:buNone/>
            </a:pPr>
            <a:r>
              <a:rPr lang="en-US" dirty="0"/>
              <a:t>	</a:t>
            </a:r>
            <a:r>
              <a:rPr lang="en-US" dirty="0" err="1"/>
              <a:t>GPIO.cleanup</a:t>
            </a:r>
            <a:r>
              <a:rPr lang="en-US" dirty="0"/>
              <a:t>()</a:t>
            </a:r>
            <a:endParaRPr lang="en-IN" dirty="0"/>
          </a:p>
        </p:txBody>
      </p:sp>
    </p:spTree>
    <p:extLst>
      <p:ext uri="{BB962C8B-B14F-4D97-AF65-F5344CB8AC3E}">
        <p14:creationId xmlns:p14="http://schemas.microsoft.com/office/powerpoint/2010/main" val="541576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F407750-E0F9-B1CE-A192-F69A902B1F1A}"/>
              </a:ext>
            </a:extLst>
          </p:cNvPr>
          <p:cNvSpPr txBox="1"/>
          <p:nvPr/>
        </p:nvSpPr>
        <p:spPr>
          <a:xfrm>
            <a:off x="7467600" y="1363117"/>
            <a:ext cx="3375659" cy="2862322"/>
          </a:xfrm>
          <a:prstGeom prst="rect">
            <a:avLst/>
          </a:prstGeom>
          <a:noFill/>
        </p:spPr>
        <p:txBody>
          <a:bodyPr wrap="square">
            <a:spAutoFit/>
          </a:bodyPr>
          <a:lstStyle/>
          <a:p>
            <a:r>
              <a:rPr lang="en-US" dirty="0"/>
              <a:t>Here is a very simple standalone example that toggles an output pin on and off for 200 milliseconds, ten times. It also reports the level on input pin 31. If you put the commands in a file and make it executable, you can directly run it as a program.</a:t>
            </a:r>
          </a:p>
          <a:p>
            <a:endParaRPr lang="en-US" dirty="0"/>
          </a:p>
        </p:txBody>
      </p:sp>
      <p:sp>
        <p:nvSpPr>
          <p:cNvPr id="7" name="TextBox 6">
            <a:extLst>
              <a:ext uri="{FF2B5EF4-FFF2-40B4-BE49-F238E27FC236}">
                <a16:creationId xmlns:a16="http://schemas.microsoft.com/office/drawing/2014/main" id="{879530C7-061A-7C98-4720-4A15144F256B}"/>
              </a:ext>
            </a:extLst>
          </p:cNvPr>
          <p:cNvSpPr txBox="1"/>
          <p:nvPr/>
        </p:nvSpPr>
        <p:spPr>
          <a:xfrm>
            <a:off x="1579245" y="714584"/>
            <a:ext cx="6099810" cy="5078313"/>
          </a:xfrm>
          <a:prstGeom prst="rect">
            <a:avLst/>
          </a:prstGeom>
          <a:noFill/>
        </p:spPr>
        <p:txBody>
          <a:bodyPr wrap="square">
            <a:spAutoFit/>
          </a:bodyPr>
          <a:lstStyle/>
          <a:p>
            <a:r>
              <a:rPr lang="en-IN" dirty="0"/>
              <a:t>import </a:t>
            </a:r>
            <a:r>
              <a:rPr lang="en-IN" dirty="0" err="1"/>
              <a:t>RPi.GPIO</a:t>
            </a:r>
            <a:r>
              <a:rPr lang="en-IN" dirty="0"/>
              <a:t> as GPIO</a:t>
            </a:r>
          </a:p>
          <a:p>
            <a:r>
              <a:rPr lang="en-IN" dirty="0"/>
              <a:t>import time</a:t>
            </a:r>
          </a:p>
          <a:p>
            <a:endParaRPr lang="en-IN" dirty="0"/>
          </a:p>
          <a:p>
            <a:r>
              <a:rPr lang="en-IN" dirty="0"/>
              <a:t>led = 18</a:t>
            </a:r>
          </a:p>
          <a:p>
            <a:r>
              <a:rPr lang="en-IN" dirty="0"/>
              <a:t>switch = 31</a:t>
            </a:r>
          </a:p>
          <a:p>
            <a:endParaRPr lang="en-IN" dirty="0"/>
          </a:p>
          <a:p>
            <a:r>
              <a:rPr lang="en-IN" dirty="0" err="1"/>
              <a:t>GPIO.setmode</a:t>
            </a:r>
            <a:r>
              <a:rPr lang="en-IN" dirty="0"/>
              <a:t>(GPIO.BOARD)</a:t>
            </a:r>
          </a:p>
          <a:p>
            <a:r>
              <a:rPr lang="en-IN" dirty="0" err="1"/>
              <a:t>GPIO.setup</a:t>
            </a:r>
            <a:r>
              <a:rPr lang="en-IN" dirty="0"/>
              <a:t>(led, GPIO.OUT)</a:t>
            </a:r>
          </a:p>
          <a:p>
            <a:r>
              <a:rPr lang="en-IN" dirty="0" err="1"/>
              <a:t>GPIO.setup</a:t>
            </a:r>
            <a:r>
              <a:rPr lang="en-IN" dirty="0"/>
              <a:t>(switch, GPIO.IN)</a:t>
            </a:r>
          </a:p>
          <a:p>
            <a:endParaRPr lang="en-IN" dirty="0"/>
          </a:p>
          <a:p>
            <a:r>
              <a:rPr lang="en-IN" dirty="0"/>
              <a:t>for </a:t>
            </a:r>
            <a:r>
              <a:rPr lang="en-IN" dirty="0" err="1"/>
              <a:t>i</a:t>
            </a:r>
            <a:r>
              <a:rPr lang="en-IN" dirty="0"/>
              <a:t> in range(10):</a:t>
            </a:r>
          </a:p>
          <a:p>
            <a:r>
              <a:rPr lang="en-IN" dirty="0"/>
              <a:t>    </a:t>
            </a:r>
            <a:r>
              <a:rPr lang="en-IN" dirty="0" err="1"/>
              <a:t>GPIO.output</a:t>
            </a:r>
            <a:r>
              <a:rPr lang="en-IN" dirty="0"/>
              <a:t>(led, GPIO.HIGH)</a:t>
            </a:r>
          </a:p>
          <a:p>
            <a:r>
              <a:rPr lang="en-IN" dirty="0"/>
              <a:t>    </a:t>
            </a:r>
            <a:r>
              <a:rPr lang="en-IN" dirty="0" err="1"/>
              <a:t>time.sleep</a:t>
            </a:r>
            <a:r>
              <a:rPr lang="en-IN" dirty="0"/>
              <a:t>(0.2)</a:t>
            </a:r>
          </a:p>
          <a:p>
            <a:r>
              <a:rPr lang="en-IN" dirty="0"/>
              <a:t>    </a:t>
            </a:r>
            <a:r>
              <a:rPr lang="en-IN" dirty="0" err="1"/>
              <a:t>GPIO.output</a:t>
            </a:r>
            <a:r>
              <a:rPr lang="en-IN" dirty="0"/>
              <a:t>(led, GPIO.LOW)</a:t>
            </a:r>
          </a:p>
          <a:p>
            <a:r>
              <a:rPr lang="en-IN" dirty="0"/>
              <a:t>    </a:t>
            </a:r>
            <a:r>
              <a:rPr lang="en-IN" dirty="0" err="1"/>
              <a:t>time.sleep</a:t>
            </a:r>
            <a:r>
              <a:rPr lang="en-IN" dirty="0"/>
              <a:t>(0.2)</a:t>
            </a:r>
          </a:p>
          <a:p>
            <a:r>
              <a:rPr lang="en-IN" dirty="0"/>
              <a:t>    print('Switch status = ', </a:t>
            </a:r>
            <a:r>
              <a:rPr lang="en-IN" dirty="0" err="1"/>
              <a:t>GPIO.input</a:t>
            </a:r>
            <a:r>
              <a:rPr lang="en-IN" dirty="0"/>
              <a:t>(switch))</a:t>
            </a:r>
          </a:p>
          <a:p>
            <a:endParaRPr lang="en-IN" dirty="0"/>
          </a:p>
          <a:p>
            <a:r>
              <a:rPr lang="en-IN" dirty="0" err="1"/>
              <a:t>GPIO.cleanup</a:t>
            </a:r>
            <a:r>
              <a:rPr lang="en-IN" dirty="0"/>
              <a:t>()</a:t>
            </a:r>
          </a:p>
        </p:txBody>
      </p:sp>
    </p:spTree>
    <p:extLst>
      <p:ext uri="{BB962C8B-B14F-4D97-AF65-F5344CB8AC3E}">
        <p14:creationId xmlns:p14="http://schemas.microsoft.com/office/powerpoint/2010/main" val="27195300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F80D4-7DA7-D2A8-A0BE-BF4FD9211DFD}"/>
              </a:ext>
            </a:extLst>
          </p:cNvPr>
          <p:cNvSpPr>
            <a:spLocks noGrp="1"/>
          </p:cNvSpPr>
          <p:nvPr>
            <p:ph type="title"/>
          </p:nvPr>
        </p:nvSpPr>
        <p:spPr/>
        <p:txBody>
          <a:bodyPr/>
          <a:lstStyle/>
          <a:p>
            <a:r>
              <a:rPr lang="en-IN" dirty="0"/>
              <a:t>Raspberry Pi – Desktop computer</a:t>
            </a:r>
          </a:p>
        </p:txBody>
      </p:sp>
      <p:sp>
        <p:nvSpPr>
          <p:cNvPr id="3" name="Content Placeholder 2">
            <a:extLst>
              <a:ext uri="{FF2B5EF4-FFF2-40B4-BE49-F238E27FC236}">
                <a16:creationId xmlns:a16="http://schemas.microsoft.com/office/drawing/2014/main" id="{6519D7D8-AD4B-4CE0-C9E9-E36CA2AACE81}"/>
              </a:ext>
            </a:extLst>
          </p:cNvPr>
          <p:cNvSpPr>
            <a:spLocks noGrp="1"/>
          </p:cNvSpPr>
          <p:nvPr>
            <p:ph idx="1"/>
          </p:nvPr>
        </p:nvSpPr>
        <p:spPr>
          <a:xfrm>
            <a:off x="677334" y="2160589"/>
            <a:ext cx="5871928" cy="3880773"/>
          </a:xfrm>
        </p:spPr>
        <p:txBody>
          <a:bodyPr>
            <a:normAutofit fontScale="92500" lnSpcReduction="10000"/>
          </a:bodyPr>
          <a:lstStyle/>
          <a:p>
            <a:pPr algn="l"/>
            <a:r>
              <a:rPr lang="en-US" b="0" i="0" dirty="0">
                <a:solidFill>
                  <a:srgbClr val="3A3A3A"/>
                </a:solidFill>
                <a:effectLst/>
                <a:latin typeface="Helvetica" panose="020B0604020202020204" pitchFamily="34" charset="0"/>
              </a:rPr>
              <a:t>In some way, you can look at the Raspberry Pi like a normal computer</a:t>
            </a:r>
          </a:p>
          <a:p>
            <a:pPr algn="l"/>
            <a:r>
              <a:rPr lang="en-US" dirty="0">
                <a:solidFill>
                  <a:srgbClr val="3A3A3A"/>
                </a:solidFill>
                <a:latin typeface="Helvetica" panose="020B0604020202020204" pitchFamily="34" charset="0"/>
              </a:rPr>
              <a:t>I</a:t>
            </a:r>
            <a:r>
              <a:rPr lang="en-US" b="0" i="0" dirty="0">
                <a:solidFill>
                  <a:srgbClr val="3A3A3A"/>
                </a:solidFill>
                <a:effectLst/>
                <a:latin typeface="Helvetica" panose="020B0604020202020204" pitchFamily="34" charset="0"/>
              </a:rPr>
              <a:t>t has a processor, RAM, USB ports to plug a keyboard and a mouse, an HDMI port to plug a TV or monitor, and you can even connect it to the internet.</a:t>
            </a:r>
          </a:p>
          <a:p>
            <a:pPr algn="l"/>
            <a:r>
              <a:rPr lang="en-US" b="0" i="0" dirty="0">
                <a:solidFill>
                  <a:srgbClr val="3A3A3A"/>
                </a:solidFill>
                <a:effectLst/>
                <a:latin typeface="Helvetica" panose="020B0604020202020204" pitchFamily="34" charset="0"/>
              </a:rPr>
              <a:t>You can do most things you do with a regular computer like web browsing, document editing, playing games, coding, and much more. The figure below shows the Raspberry Pi 3 set up as a desktop computer.</a:t>
            </a:r>
          </a:p>
          <a:p>
            <a:pPr algn="l"/>
            <a:r>
              <a:rPr lang="en-US" b="0" i="0" dirty="0">
                <a:solidFill>
                  <a:srgbClr val="3A3A3A"/>
                </a:solidFill>
                <a:effectLst/>
                <a:latin typeface="Helvetica" panose="020B0604020202020204" pitchFamily="34" charset="0"/>
              </a:rPr>
              <a:t>Raspberry Pi Headless – without monitor, mouse, keypad – using remote access</a:t>
            </a:r>
          </a:p>
          <a:p>
            <a:pPr marL="0" indent="0">
              <a:buNone/>
            </a:pPr>
            <a:br>
              <a:rPr lang="en-US" b="0" i="0" dirty="0">
                <a:solidFill>
                  <a:srgbClr val="3A3A3A"/>
                </a:solidFill>
                <a:effectLst/>
                <a:latin typeface="Helvetica" panose="020B0604020202020204" pitchFamily="34" charset="0"/>
              </a:rPr>
            </a:br>
            <a:endParaRPr lang="en-IN" dirty="0"/>
          </a:p>
        </p:txBody>
      </p:sp>
      <p:pic>
        <p:nvPicPr>
          <p:cNvPr id="4" name="Picture 3">
            <a:extLst>
              <a:ext uri="{FF2B5EF4-FFF2-40B4-BE49-F238E27FC236}">
                <a16:creationId xmlns:a16="http://schemas.microsoft.com/office/drawing/2014/main" id="{992A4FD0-DAF5-5CF7-1556-10B97B67B7AB}"/>
              </a:ext>
            </a:extLst>
          </p:cNvPr>
          <p:cNvPicPr>
            <a:picLocks noChangeAspect="1"/>
          </p:cNvPicPr>
          <p:nvPr/>
        </p:nvPicPr>
        <p:blipFill>
          <a:blip r:embed="rId2"/>
          <a:stretch>
            <a:fillRect/>
          </a:stretch>
        </p:blipFill>
        <p:spPr>
          <a:xfrm>
            <a:off x="6549262" y="2050333"/>
            <a:ext cx="5449479" cy="3627796"/>
          </a:xfrm>
          <a:prstGeom prst="rect">
            <a:avLst/>
          </a:prstGeom>
        </p:spPr>
      </p:pic>
    </p:spTree>
    <p:extLst>
      <p:ext uri="{BB962C8B-B14F-4D97-AF65-F5344CB8AC3E}">
        <p14:creationId xmlns:p14="http://schemas.microsoft.com/office/powerpoint/2010/main" val="30497433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820B797-261B-0744-0DE4-12ED2207B153}"/>
              </a:ext>
            </a:extLst>
          </p:cNvPr>
          <p:cNvSpPr txBox="1"/>
          <p:nvPr/>
        </p:nvSpPr>
        <p:spPr>
          <a:xfrm>
            <a:off x="609600" y="72837"/>
            <a:ext cx="10736579" cy="4524315"/>
          </a:xfrm>
          <a:prstGeom prst="rect">
            <a:avLst/>
          </a:prstGeom>
          <a:noFill/>
        </p:spPr>
        <p:txBody>
          <a:bodyPr wrap="square">
            <a:spAutoFit/>
          </a:bodyPr>
          <a:lstStyle/>
          <a:p>
            <a:r>
              <a:rPr lang="en-US" dirty="0"/>
              <a:t>We saw how we could get an input channel's level. To wait for a given level we could call </a:t>
            </a:r>
            <a:r>
              <a:rPr lang="en-US" dirty="0" err="1"/>
              <a:t>GPIO.input</a:t>
            </a:r>
            <a:r>
              <a:rPr lang="en-US" dirty="0"/>
              <a:t>() in a loop. The library also provides a function </a:t>
            </a:r>
            <a:r>
              <a:rPr lang="en-US" dirty="0" err="1"/>
              <a:t>wait_for_edge</a:t>
            </a:r>
            <a:r>
              <a:rPr lang="en-US" dirty="0"/>
              <a:t> that will block the program until a specified level is present, e.g.</a:t>
            </a:r>
          </a:p>
          <a:p>
            <a:endParaRPr lang="en-US" dirty="0"/>
          </a:p>
          <a:p>
            <a:r>
              <a:rPr lang="en-US" dirty="0" err="1"/>
              <a:t>GPIO.wait_for_edge</a:t>
            </a:r>
            <a:r>
              <a:rPr lang="en-US" dirty="0"/>
              <a:t>(channel, GPIO.RISING)</a:t>
            </a:r>
          </a:p>
          <a:p>
            <a:endParaRPr lang="en-US" dirty="0"/>
          </a:p>
          <a:p>
            <a:r>
              <a:rPr lang="en-US" dirty="0"/>
              <a:t>The level can be GPIO.RISING, GPIO.FALLING, or GPIO.BOTH.</a:t>
            </a:r>
          </a:p>
          <a:p>
            <a:endParaRPr lang="en-US" dirty="0"/>
          </a:p>
          <a:p>
            <a:r>
              <a:rPr lang="en-US" dirty="0"/>
              <a:t>If we don't want to block waiting for an event (which is often the case in a real application with a user interface), there is support for events and callbacks. We can specify an event we are interested in:</a:t>
            </a:r>
          </a:p>
          <a:p>
            <a:endParaRPr lang="en-US" dirty="0"/>
          </a:p>
          <a:p>
            <a:r>
              <a:rPr lang="en-US" dirty="0" err="1"/>
              <a:t>GPIO.add_event_detect</a:t>
            </a:r>
            <a:r>
              <a:rPr lang="en-US" dirty="0"/>
              <a:t>(channel, GPIO.RISING)</a:t>
            </a:r>
          </a:p>
          <a:p>
            <a:endParaRPr lang="en-US" dirty="0"/>
          </a:p>
          <a:p>
            <a:r>
              <a:rPr lang="en-US" dirty="0"/>
              <a:t>This will not block. At a later time we can inquire if the event has occurred by calling:</a:t>
            </a:r>
          </a:p>
          <a:p>
            <a:endParaRPr lang="en-US" dirty="0"/>
          </a:p>
          <a:p>
            <a:r>
              <a:rPr lang="en-US" dirty="0" err="1"/>
              <a:t>GPIO.event_detected</a:t>
            </a:r>
            <a:r>
              <a:rPr lang="en-US" dirty="0"/>
              <a:t>(channel) which will return a </a:t>
            </a:r>
            <a:r>
              <a:rPr lang="en-US" dirty="0" err="1"/>
              <a:t>boolean</a:t>
            </a:r>
            <a:r>
              <a:rPr lang="en-US" dirty="0"/>
              <a:t> status.</a:t>
            </a:r>
          </a:p>
        </p:txBody>
      </p:sp>
    </p:spTree>
    <p:extLst>
      <p:ext uri="{BB962C8B-B14F-4D97-AF65-F5344CB8AC3E}">
        <p14:creationId xmlns:p14="http://schemas.microsoft.com/office/powerpoint/2010/main" val="12299422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FAF367-73A6-3657-F609-0A25CD4F9CC1}"/>
              </a:ext>
            </a:extLst>
          </p:cNvPr>
          <p:cNvSpPr txBox="1"/>
          <p:nvPr/>
        </p:nvSpPr>
        <p:spPr>
          <a:xfrm>
            <a:off x="982980" y="456843"/>
            <a:ext cx="8334375" cy="3970318"/>
          </a:xfrm>
          <a:prstGeom prst="rect">
            <a:avLst/>
          </a:prstGeom>
          <a:noFill/>
        </p:spPr>
        <p:txBody>
          <a:bodyPr wrap="square">
            <a:spAutoFit/>
          </a:bodyPr>
          <a:lstStyle/>
          <a:p>
            <a:r>
              <a:rPr lang="en-US" dirty="0"/>
              <a:t>If we want a callback function to be called when the event occurs, we can define a Python function, e.g.</a:t>
            </a:r>
          </a:p>
          <a:p>
            <a:endParaRPr lang="en-US" dirty="0"/>
          </a:p>
          <a:p>
            <a:r>
              <a:rPr lang="en-US" dirty="0"/>
              <a:t>def </a:t>
            </a:r>
            <a:r>
              <a:rPr lang="en-US" dirty="0" err="1"/>
              <a:t>my_callback</a:t>
            </a:r>
            <a:r>
              <a:rPr lang="en-US" dirty="0"/>
              <a:t>(channel):</a:t>
            </a:r>
          </a:p>
          <a:p>
            <a:r>
              <a:rPr lang="en-US" dirty="0"/>
              <a:t>    print('This is a edge event callback function!')</a:t>
            </a:r>
          </a:p>
          <a:p>
            <a:r>
              <a:rPr lang="en-US" dirty="0"/>
              <a:t>    print('Edge detected on channel %</a:t>
            </a:r>
            <a:r>
              <a:rPr lang="en-US" dirty="0" err="1"/>
              <a:t>s'%channel</a:t>
            </a:r>
            <a:r>
              <a:rPr lang="en-US" dirty="0"/>
              <a:t>)</a:t>
            </a:r>
          </a:p>
          <a:p>
            <a:endParaRPr lang="en-US" dirty="0"/>
          </a:p>
          <a:p>
            <a:r>
              <a:rPr lang="en-US" dirty="0"/>
              <a:t>And then specify the callback function when we call </a:t>
            </a:r>
            <a:r>
              <a:rPr lang="en-US" dirty="0" err="1"/>
              <a:t>add_event_detect</a:t>
            </a:r>
            <a:r>
              <a:rPr lang="en-US" dirty="0"/>
              <a:t>:</a:t>
            </a:r>
          </a:p>
          <a:p>
            <a:endParaRPr lang="en-US" dirty="0"/>
          </a:p>
          <a:p>
            <a:r>
              <a:rPr lang="en-US" dirty="0" err="1"/>
              <a:t>GPIO.add_event_detect</a:t>
            </a:r>
            <a:r>
              <a:rPr lang="en-US" dirty="0"/>
              <a:t>(channel, GPIO.RISING, callback=</a:t>
            </a:r>
            <a:r>
              <a:rPr lang="en-US" dirty="0" err="1"/>
              <a:t>my_callback</a:t>
            </a:r>
            <a:r>
              <a:rPr lang="en-US" dirty="0"/>
              <a:t>)</a:t>
            </a:r>
          </a:p>
          <a:p>
            <a:endParaRPr lang="en-US" dirty="0"/>
          </a:p>
          <a:p>
            <a:r>
              <a:rPr lang="en-US" dirty="0"/>
              <a:t>When the event occurs, the callback will be run in another thread independent of what the program's main thread is doing.</a:t>
            </a:r>
          </a:p>
          <a:p>
            <a:endParaRPr lang="en-US" dirty="0"/>
          </a:p>
        </p:txBody>
      </p:sp>
    </p:spTree>
    <p:extLst>
      <p:ext uri="{BB962C8B-B14F-4D97-AF65-F5344CB8AC3E}">
        <p14:creationId xmlns:p14="http://schemas.microsoft.com/office/powerpoint/2010/main" val="4249547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08135-E87C-D0AA-BC98-62861431F917}"/>
              </a:ext>
            </a:extLst>
          </p:cNvPr>
          <p:cNvSpPr>
            <a:spLocks noGrp="1"/>
          </p:cNvSpPr>
          <p:nvPr>
            <p:ph type="title"/>
          </p:nvPr>
        </p:nvSpPr>
        <p:spPr/>
        <p:txBody>
          <a:bodyPr/>
          <a:lstStyle/>
          <a:p>
            <a:r>
              <a:rPr lang="en-IN" dirty="0"/>
              <a:t>Raspberry Pi 3 features</a:t>
            </a:r>
          </a:p>
        </p:txBody>
      </p:sp>
      <p:sp>
        <p:nvSpPr>
          <p:cNvPr id="3" name="Content Placeholder 2">
            <a:extLst>
              <a:ext uri="{FF2B5EF4-FFF2-40B4-BE49-F238E27FC236}">
                <a16:creationId xmlns:a16="http://schemas.microsoft.com/office/drawing/2014/main" id="{0192C1EA-20EA-CBDF-7A38-A4AA5B9DBE2D}"/>
              </a:ext>
            </a:extLst>
          </p:cNvPr>
          <p:cNvSpPr>
            <a:spLocks noGrp="1"/>
          </p:cNvSpPr>
          <p:nvPr>
            <p:ph idx="1"/>
          </p:nvPr>
        </p:nvSpPr>
        <p:spPr>
          <a:xfrm>
            <a:off x="677334" y="1307690"/>
            <a:ext cx="8596668" cy="5550309"/>
          </a:xfrm>
        </p:spPr>
        <p:txBody>
          <a:bodyPr>
            <a:normAutofit/>
          </a:bodyPr>
          <a:lstStyle/>
          <a:p>
            <a:pPr>
              <a:buFont typeface="Arial" panose="020B0604020202020204" pitchFamily="34" charset="0"/>
              <a:buChar char="•"/>
            </a:pPr>
            <a:r>
              <a:rPr lang="en-IN" b="0" dirty="0">
                <a:effectLst/>
              </a:rPr>
              <a:t>Quad Core 1.2GHz Broadcom BCM2837 </a:t>
            </a:r>
            <a:r>
              <a:rPr lang="en-IN" b="1" dirty="0">
                <a:effectLst/>
              </a:rPr>
              <a:t>64bit CPU</a:t>
            </a:r>
          </a:p>
          <a:p>
            <a:pPr>
              <a:buFont typeface="Arial" panose="020B0604020202020204" pitchFamily="34" charset="0"/>
              <a:buChar char="•"/>
            </a:pPr>
            <a:r>
              <a:rPr lang="en-IN" b="0" dirty="0">
                <a:effectLst/>
              </a:rPr>
              <a:t>1GB RAM</a:t>
            </a:r>
          </a:p>
          <a:p>
            <a:pPr>
              <a:buFont typeface="Arial" panose="020B0604020202020204" pitchFamily="34" charset="0"/>
              <a:buChar char="•"/>
            </a:pPr>
            <a:r>
              <a:rPr lang="en-IN" b="0" dirty="0">
                <a:effectLst/>
              </a:rPr>
              <a:t>BCM43438 </a:t>
            </a:r>
            <a:r>
              <a:rPr lang="en-IN" b="1" dirty="0">
                <a:effectLst/>
              </a:rPr>
              <a:t>wireless LAN</a:t>
            </a:r>
            <a:r>
              <a:rPr lang="en-IN" b="0" dirty="0">
                <a:effectLst/>
              </a:rPr>
              <a:t> and </a:t>
            </a:r>
            <a:r>
              <a:rPr lang="en-IN" b="1" dirty="0">
                <a:effectLst/>
              </a:rPr>
              <a:t>Bluetooth</a:t>
            </a:r>
            <a:r>
              <a:rPr lang="en-IN" b="0" dirty="0">
                <a:effectLst/>
              </a:rPr>
              <a:t> Low Energy (BLE) on board</a:t>
            </a:r>
          </a:p>
          <a:p>
            <a:pPr>
              <a:buFont typeface="Arial" panose="020B0604020202020204" pitchFamily="34" charset="0"/>
              <a:buChar char="•"/>
            </a:pPr>
            <a:r>
              <a:rPr lang="en-IN" b="0" dirty="0">
                <a:effectLst/>
              </a:rPr>
              <a:t>100 Base </a:t>
            </a:r>
            <a:r>
              <a:rPr lang="en-IN" b="1" dirty="0">
                <a:effectLst/>
              </a:rPr>
              <a:t>Ethernet</a:t>
            </a:r>
          </a:p>
          <a:p>
            <a:pPr>
              <a:buFont typeface="Arial" panose="020B0604020202020204" pitchFamily="34" charset="0"/>
              <a:buChar char="•"/>
            </a:pPr>
            <a:r>
              <a:rPr lang="en-IN" b="0" dirty="0">
                <a:effectLst/>
              </a:rPr>
              <a:t>40-pin extended </a:t>
            </a:r>
            <a:r>
              <a:rPr lang="en-IN" b="1" dirty="0">
                <a:effectLst/>
              </a:rPr>
              <a:t>GPIO</a:t>
            </a:r>
          </a:p>
          <a:p>
            <a:pPr>
              <a:buFont typeface="Arial" panose="020B0604020202020204" pitchFamily="34" charset="0"/>
              <a:buChar char="•"/>
            </a:pPr>
            <a:r>
              <a:rPr lang="en-IN" b="0" dirty="0">
                <a:effectLst/>
              </a:rPr>
              <a:t>4 </a:t>
            </a:r>
            <a:r>
              <a:rPr lang="en-IN" b="1" dirty="0">
                <a:effectLst/>
              </a:rPr>
              <a:t>USB</a:t>
            </a:r>
            <a:r>
              <a:rPr lang="en-IN" b="0" dirty="0">
                <a:effectLst/>
              </a:rPr>
              <a:t> 2 ports</a:t>
            </a:r>
          </a:p>
          <a:p>
            <a:pPr>
              <a:buFont typeface="Arial" panose="020B0604020202020204" pitchFamily="34" charset="0"/>
              <a:buChar char="•"/>
            </a:pPr>
            <a:r>
              <a:rPr lang="en-IN" b="0" dirty="0">
                <a:effectLst/>
              </a:rPr>
              <a:t>4 Pole stereo output and composite video port</a:t>
            </a:r>
          </a:p>
          <a:p>
            <a:pPr>
              <a:buFont typeface="Arial" panose="020B0604020202020204" pitchFamily="34" charset="0"/>
              <a:buChar char="•"/>
            </a:pPr>
            <a:r>
              <a:rPr lang="en-IN" b="0" dirty="0">
                <a:effectLst/>
              </a:rPr>
              <a:t>Full size </a:t>
            </a:r>
            <a:r>
              <a:rPr lang="en-IN" b="1" dirty="0">
                <a:effectLst/>
              </a:rPr>
              <a:t>HDMI</a:t>
            </a:r>
          </a:p>
          <a:p>
            <a:pPr>
              <a:buFont typeface="Arial" panose="020B0604020202020204" pitchFamily="34" charset="0"/>
              <a:buChar char="•"/>
            </a:pPr>
            <a:r>
              <a:rPr lang="en-IN" b="0" dirty="0">
                <a:effectLst/>
              </a:rPr>
              <a:t>CSI camera port for connecting a Raspberry Pi camera</a:t>
            </a:r>
          </a:p>
          <a:p>
            <a:pPr>
              <a:buFont typeface="Arial" panose="020B0604020202020204" pitchFamily="34" charset="0"/>
              <a:buChar char="•"/>
            </a:pPr>
            <a:r>
              <a:rPr lang="en-IN" b="0" dirty="0">
                <a:effectLst/>
              </a:rPr>
              <a:t>DSI display port for connecting a Raspberry Pi touchscreen display</a:t>
            </a:r>
          </a:p>
          <a:p>
            <a:pPr>
              <a:buFont typeface="Arial" panose="020B0604020202020204" pitchFamily="34" charset="0"/>
              <a:buChar char="•"/>
            </a:pPr>
            <a:r>
              <a:rPr lang="en-IN" b="1" dirty="0">
                <a:effectLst/>
              </a:rPr>
              <a:t>Micro SD port</a:t>
            </a:r>
            <a:r>
              <a:rPr lang="en-IN" b="0" dirty="0">
                <a:effectLst/>
              </a:rPr>
              <a:t> for loading your operating system and storing data</a:t>
            </a:r>
          </a:p>
          <a:p>
            <a:pPr>
              <a:buFont typeface="Arial" panose="020B0604020202020204" pitchFamily="34" charset="0"/>
              <a:buChar char="•"/>
            </a:pPr>
            <a:r>
              <a:rPr lang="en-IN" b="0" dirty="0">
                <a:effectLst/>
              </a:rPr>
              <a:t>Upgraded switched Micro USB power source up to 2.5A</a:t>
            </a:r>
          </a:p>
          <a:p>
            <a:pPr marL="0" indent="0">
              <a:buNone/>
            </a:pPr>
            <a:br>
              <a:rPr lang="en-IN" dirty="0">
                <a:effectLst/>
              </a:rPr>
            </a:br>
            <a:endParaRPr lang="en-IN" dirty="0"/>
          </a:p>
        </p:txBody>
      </p:sp>
    </p:spTree>
    <p:extLst>
      <p:ext uri="{BB962C8B-B14F-4D97-AF65-F5344CB8AC3E}">
        <p14:creationId xmlns:p14="http://schemas.microsoft.com/office/powerpoint/2010/main" val="2875545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88B99-06A1-11A1-5FF1-56071816C1B2}"/>
              </a:ext>
            </a:extLst>
          </p:cNvPr>
          <p:cNvSpPr>
            <a:spLocks noGrp="1"/>
          </p:cNvSpPr>
          <p:nvPr>
            <p:ph type="title"/>
          </p:nvPr>
        </p:nvSpPr>
        <p:spPr/>
        <p:txBody>
          <a:bodyPr/>
          <a:lstStyle/>
          <a:p>
            <a:r>
              <a:rPr lang="en-IN" dirty="0"/>
              <a:t>Raspberry Pi – Installing OS – SD card</a:t>
            </a:r>
          </a:p>
        </p:txBody>
      </p:sp>
      <p:sp>
        <p:nvSpPr>
          <p:cNvPr id="3" name="Content Placeholder 2">
            <a:extLst>
              <a:ext uri="{FF2B5EF4-FFF2-40B4-BE49-F238E27FC236}">
                <a16:creationId xmlns:a16="http://schemas.microsoft.com/office/drawing/2014/main" id="{5A49D613-354F-5A46-1BBA-027F902BC48A}"/>
              </a:ext>
            </a:extLst>
          </p:cNvPr>
          <p:cNvSpPr>
            <a:spLocks noGrp="1"/>
          </p:cNvSpPr>
          <p:nvPr>
            <p:ph idx="1"/>
          </p:nvPr>
        </p:nvSpPr>
        <p:spPr/>
        <p:txBody>
          <a:bodyPr>
            <a:normAutofit lnSpcReduction="10000"/>
          </a:bodyPr>
          <a:lstStyle/>
          <a:p>
            <a:pPr algn="l"/>
            <a:r>
              <a:rPr lang="en-US" b="0" i="0" dirty="0">
                <a:solidFill>
                  <a:schemeClr val="tx1"/>
                </a:solidFill>
                <a:effectLst/>
                <a:latin typeface="Roboto" panose="02000000000000000000" pitchFamily="2" charset="0"/>
              </a:rPr>
              <a:t>Your Raspberry Pi doesn't come with an operating system pre-installed</a:t>
            </a:r>
          </a:p>
          <a:p>
            <a:pPr algn="l"/>
            <a:r>
              <a:rPr lang="en-US" b="0" i="0" dirty="0">
                <a:solidFill>
                  <a:schemeClr val="tx1"/>
                </a:solidFill>
                <a:effectLst/>
                <a:latin typeface="Roboto" panose="02000000000000000000" pitchFamily="2" charset="0"/>
              </a:rPr>
              <a:t>Rather than being a disadvantage, this means you can choose from a wide selection of operating systems (OSs). Any of these can be flashed to your Raspberry Pi's </a:t>
            </a:r>
            <a:r>
              <a:rPr lang="en-US" b="1" i="0" dirty="0">
                <a:solidFill>
                  <a:schemeClr val="tx1"/>
                </a:solidFill>
                <a:effectLst/>
                <a:latin typeface="Roboto" panose="02000000000000000000" pitchFamily="2" charset="0"/>
              </a:rPr>
              <a:t>SD card</a:t>
            </a:r>
          </a:p>
          <a:p>
            <a:pPr algn="l"/>
            <a:r>
              <a:rPr lang="en-US" b="0" i="0" dirty="0">
                <a:solidFill>
                  <a:schemeClr val="tx1"/>
                </a:solidFill>
                <a:effectLst/>
                <a:latin typeface="Roboto" panose="02000000000000000000" pitchFamily="2" charset="0"/>
              </a:rPr>
              <a:t>Raspberry </a:t>
            </a:r>
            <a:r>
              <a:rPr lang="en-US" b="0" i="0" dirty="0" err="1">
                <a:solidFill>
                  <a:schemeClr val="tx1"/>
                </a:solidFill>
                <a:effectLst/>
                <a:latin typeface="Roboto" panose="02000000000000000000" pitchFamily="2" charset="0"/>
              </a:rPr>
              <a:t>Pis</a:t>
            </a:r>
            <a:r>
              <a:rPr lang="en-US" b="0" i="0" dirty="0">
                <a:solidFill>
                  <a:schemeClr val="tx1"/>
                </a:solidFill>
                <a:effectLst/>
                <a:latin typeface="Roboto" panose="02000000000000000000" pitchFamily="2" charset="0"/>
              </a:rPr>
              <a:t> boot from </a:t>
            </a:r>
            <a:r>
              <a:rPr lang="en-US" b="1" i="0" dirty="0">
                <a:solidFill>
                  <a:schemeClr val="tx1"/>
                </a:solidFill>
                <a:effectLst/>
                <a:latin typeface="Roboto" panose="02000000000000000000" pitchFamily="2" charset="0"/>
              </a:rPr>
              <a:t>microSD</a:t>
            </a:r>
            <a:r>
              <a:rPr lang="en-US" b="0" i="0" dirty="0">
                <a:solidFill>
                  <a:schemeClr val="tx1"/>
                </a:solidFill>
                <a:effectLst/>
                <a:latin typeface="Roboto" panose="02000000000000000000" pitchFamily="2" charset="0"/>
              </a:rPr>
              <a:t> cards. You'll need to ensure you have a microSD card with the right capacity for the operating system, plus extra for storage.</a:t>
            </a:r>
          </a:p>
          <a:p>
            <a:pPr algn="l"/>
            <a:r>
              <a:rPr lang="en-US" b="0" i="0" dirty="0">
                <a:solidFill>
                  <a:schemeClr val="tx1"/>
                </a:solidFill>
                <a:effectLst/>
                <a:latin typeface="Roboto" panose="02000000000000000000" pitchFamily="2" charset="0"/>
              </a:rPr>
              <a:t>As a rule, given the size of most operating systems, a </a:t>
            </a:r>
            <a:r>
              <a:rPr lang="en-US" b="1" i="0" dirty="0">
                <a:solidFill>
                  <a:schemeClr val="tx1"/>
                </a:solidFill>
                <a:effectLst/>
                <a:latin typeface="Roboto" panose="02000000000000000000" pitchFamily="2" charset="0"/>
              </a:rPr>
              <a:t>16GB microSD</a:t>
            </a:r>
            <a:r>
              <a:rPr lang="en-US" b="0" i="0" dirty="0">
                <a:solidFill>
                  <a:schemeClr val="tx1"/>
                </a:solidFill>
                <a:effectLst/>
                <a:latin typeface="Roboto" panose="02000000000000000000" pitchFamily="2" charset="0"/>
              </a:rPr>
              <a:t> card should be the minimum you should consider. However, when </a:t>
            </a:r>
            <a:r>
              <a:rPr lang="en-US" b="1" i="0" u="none" strike="noStrike" dirty="0">
                <a:solidFill>
                  <a:schemeClr val="tx1"/>
                </a:solidFill>
                <a:effectLst/>
                <a:latin typeface="Roboto" panose="02000000000000000000" pitchFamily="2" charset="0"/>
                <a:hlinkClick r:id="rId2">
                  <a:extLst>
                    <a:ext uri="{A12FA001-AC4F-418D-AE19-62706E023703}">
                      <ahyp:hlinkClr xmlns:ahyp="http://schemas.microsoft.com/office/drawing/2018/hyperlinkcolor" val="tx"/>
                    </a:ext>
                  </a:extLst>
                </a:hlinkClick>
              </a:rPr>
              <a:t>choosing an SD card</a:t>
            </a:r>
            <a:r>
              <a:rPr lang="en-US" b="0" i="0" dirty="0">
                <a:solidFill>
                  <a:schemeClr val="tx1"/>
                </a:solidFill>
                <a:effectLst/>
                <a:latin typeface="Roboto" panose="02000000000000000000" pitchFamily="2" charset="0"/>
              </a:rPr>
              <a:t> to buy you may find that a 32GB card is almost as affordable.</a:t>
            </a:r>
          </a:p>
          <a:p>
            <a:pPr algn="l"/>
            <a:br>
              <a:rPr lang="en-US" b="0" i="0" dirty="0">
                <a:solidFill>
                  <a:schemeClr val="tx1"/>
                </a:solidFill>
                <a:effectLst/>
                <a:latin typeface="Helvetica" panose="020B0604020202020204" pitchFamily="34" charset="0"/>
              </a:rPr>
            </a:br>
            <a:endParaRPr lang="en-IN" dirty="0">
              <a:solidFill>
                <a:schemeClr val="tx1"/>
              </a:solidFill>
            </a:endParaRPr>
          </a:p>
        </p:txBody>
      </p:sp>
    </p:spTree>
    <p:extLst>
      <p:ext uri="{BB962C8B-B14F-4D97-AF65-F5344CB8AC3E}">
        <p14:creationId xmlns:p14="http://schemas.microsoft.com/office/powerpoint/2010/main" val="3465356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6A33B-87EC-CFF3-627D-3CC3E38426AA}"/>
              </a:ext>
            </a:extLst>
          </p:cNvPr>
          <p:cNvSpPr>
            <a:spLocks noGrp="1"/>
          </p:cNvSpPr>
          <p:nvPr>
            <p:ph type="title"/>
          </p:nvPr>
        </p:nvSpPr>
        <p:spPr/>
        <p:txBody>
          <a:bodyPr/>
          <a:lstStyle/>
          <a:p>
            <a:r>
              <a:rPr lang="en-IN" dirty="0"/>
              <a:t>Raspberry Pi – OS Installation methods</a:t>
            </a:r>
          </a:p>
        </p:txBody>
      </p:sp>
      <p:sp>
        <p:nvSpPr>
          <p:cNvPr id="3" name="Content Placeholder 2">
            <a:extLst>
              <a:ext uri="{FF2B5EF4-FFF2-40B4-BE49-F238E27FC236}">
                <a16:creationId xmlns:a16="http://schemas.microsoft.com/office/drawing/2014/main" id="{F0CB405D-0D7C-5C5F-B534-900A8292CB15}"/>
              </a:ext>
            </a:extLst>
          </p:cNvPr>
          <p:cNvSpPr>
            <a:spLocks noGrp="1"/>
          </p:cNvSpPr>
          <p:nvPr>
            <p:ph idx="1"/>
          </p:nvPr>
        </p:nvSpPr>
        <p:spPr>
          <a:xfrm>
            <a:off x="421696" y="2052434"/>
            <a:ext cx="5782459" cy="3880773"/>
          </a:xfrm>
        </p:spPr>
        <p:txBody>
          <a:bodyPr>
            <a:normAutofit lnSpcReduction="10000"/>
          </a:bodyPr>
          <a:lstStyle/>
          <a:p>
            <a:r>
              <a:rPr lang="en-US" b="0" i="0" dirty="0">
                <a:solidFill>
                  <a:schemeClr val="tx1"/>
                </a:solidFill>
                <a:effectLst/>
                <a:latin typeface="Roboto" panose="02000000000000000000" pitchFamily="2" charset="0"/>
              </a:rPr>
              <a:t>Raspberry Pi operating systems are available as a disk image, either ISO or IMG format. </a:t>
            </a:r>
          </a:p>
          <a:p>
            <a:r>
              <a:rPr lang="en-US" b="1" dirty="0">
                <a:solidFill>
                  <a:schemeClr val="tx1"/>
                </a:solidFill>
                <a:latin typeface="Roboto" panose="02000000000000000000" pitchFamily="2" charset="0"/>
              </a:rPr>
              <a:t>Raspberry Pi Imager</a:t>
            </a:r>
            <a:r>
              <a:rPr lang="en-US" dirty="0">
                <a:solidFill>
                  <a:schemeClr val="tx1"/>
                </a:solidFill>
                <a:latin typeface="Roboto" panose="02000000000000000000" pitchFamily="2" charset="0"/>
              </a:rPr>
              <a:t> - </a:t>
            </a:r>
            <a:r>
              <a:rPr lang="en-US" b="0" i="0" dirty="0">
                <a:solidFill>
                  <a:schemeClr val="tx1"/>
                </a:solidFill>
                <a:effectLst/>
                <a:latin typeface="Roboto" panose="02000000000000000000" pitchFamily="2" charset="0"/>
              </a:rPr>
              <a:t>Available from the official Raspberry Pi website, Raspberry Pi Imager is a utility that writes an operating system to your Pi's SD card.</a:t>
            </a:r>
            <a:r>
              <a:rPr lang="en-US" b="0" i="0" dirty="0">
                <a:solidFill>
                  <a:srgbClr val="222222"/>
                </a:solidFill>
                <a:effectLst/>
                <a:latin typeface="Roboto" panose="02000000000000000000" pitchFamily="2" charset="0"/>
              </a:rPr>
              <a:t> Raspberry Pi users will be able to download and use the Raspberry Pi Imager, available for Windows, macOS and Ubuntu</a:t>
            </a:r>
            <a:endParaRPr lang="en-US" b="0" i="0" dirty="0">
              <a:solidFill>
                <a:schemeClr val="tx1"/>
              </a:solidFill>
              <a:effectLst/>
              <a:latin typeface="Roboto" panose="02000000000000000000" pitchFamily="2" charset="0"/>
            </a:endParaRPr>
          </a:p>
          <a:p>
            <a:r>
              <a:rPr lang="en-US" dirty="0">
                <a:solidFill>
                  <a:schemeClr val="tx1"/>
                </a:solidFill>
                <a:latin typeface="Roboto" panose="02000000000000000000" pitchFamily="2" charset="0"/>
              </a:rPr>
              <a:t>Select the OS from among a list, select Storage (SD card) and click on Write button.</a:t>
            </a:r>
            <a:r>
              <a:rPr lang="en-US" b="0" i="0" dirty="0">
                <a:solidFill>
                  <a:srgbClr val="222222"/>
                </a:solidFill>
                <a:effectLst/>
                <a:latin typeface="Roboto" panose="02000000000000000000" pitchFamily="2" charset="0"/>
              </a:rPr>
              <a:t> Once you’ve selected an operating system from the available options, the utility reads the relevant file directly from Raspberry Pi website and writes it straight to the SD card</a:t>
            </a:r>
            <a:endParaRPr lang="en-IN" dirty="0">
              <a:solidFill>
                <a:schemeClr val="tx1"/>
              </a:solidFill>
            </a:endParaRPr>
          </a:p>
        </p:txBody>
      </p:sp>
      <p:pic>
        <p:nvPicPr>
          <p:cNvPr id="5" name="Picture 4">
            <a:extLst>
              <a:ext uri="{FF2B5EF4-FFF2-40B4-BE49-F238E27FC236}">
                <a16:creationId xmlns:a16="http://schemas.microsoft.com/office/drawing/2014/main" id="{273F9E5B-5B84-0B6E-69E0-0C81E11D0E1A}"/>
              </a:ext>
            </a:extLst>
          </p:cNvPr>
          <p:cNvPicPr>
            <a:picLocks noChangeAspect="1"/>
          </p:cNvPicPr>
          <p:nvPr/>
        </p:nvPicPr>
        <p:blipFill>
          <a:blip r:embed="rId2"/>
          <a:stretch>
            <a:fillRect/>
          </a:stretch>
        </p:blipFill>
        <p:spPr>
          <a:xfrm>
            <a:off x="6489290" y="1711422"/>
            <a:ext cx="5529416" cy="3406120"/>
          </a:xfrm>
          <a:prstGeom prst="rect">
            <a:avLst/>
          </a:prstGeom>
        </p:spPr>
      </p:pic>
    </p:spTree>
    <p:extLst>
      <p:ext uri="{BB962C8B-B14F-4D97-AF65-F5344CB8AC3E}">
        <p14:creationId xmlns:p14="http://schemas.microsoft.com/office/powerpoint/2010/main" val="1332344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F5067-49DA-EEE0-23C0-F713EDAC6151}"/>
              </a:ext>
            </a:extLst>
          </p:cNvPr>
          <p:cNvSpPr>
            <a:spLocks noGrp="1"/>
          </p:cNvSpPr>
          <p:nvPr>
            <p:ph type="title"/>
          </p:nvPr>
        </p:nvSpPr>
        <p:spPr/>
        <p:txBody>
          <a:bodyPr/>
          <a:lstStyle/>
          <a:p>
            <a:r>
              <a:rPr lang="en-IN" dirty="0"/>
              <a:t>OS installation - NOOBS </a:t>
            </a:r>
          </a:p>
        </p:txBody>
      </p:sp>
      <p:sp>
        <p:nvSpPr>
          <p:cNvPr id="3" name="Content Placeholder 2">
            <a:extLst>
              <a:ext uri="{FF2B5EF4-FFF2-40B4-BE49-F238E27FC236}">
                <a16:creationId xmlns:a16="http://schemas.microsoft.com/office/drawing/2014/main" id="{A8D006B6-D686-B95F-8DC2-F40E7E0D45D0}"/>
              </a:ext>
            </a:extLst>
          </p:cNvPr>
          <p:cNvSpPr>
            <a:spLocks noGrp="1"/>
          </p:cNvSpPr>
          <p:nvPr>
            <p:ph idx="1"/>
          </p:nvPr>
        </p:nvSpPr>
        <p:spPr/>
        <p:txBody>
          <a:bodyPr/>
          <a:lstStyle/>
          <a:p>
            <a:r>
              <a:rPr lang="en-US" b="0" i="0" dirty="0">
                <a:solidFill>
                  <a:schemeClr val="tx1"/>
                </a:solidFill>
                <a:effectLst/>
                <a:latin typeface="Roboto" panose="02000000000000000000" pitchFamily="2" charset="0"/>
              </a:rPr>
              <a:t>This precursor to the Raspberry Pi Imager is an acronym for New Out Of Box Software installation system. </a:t>
            </a:r>
          </a:p>
          <a:p>
            <a:pPr algn="l"/>
            <a:r>
              <a:rPr lang="en-US" b="1" i="0" dirty="0">
                <a:solidFill>
                  <a:schemeClr val="tx1"/>
                </a:solidFill>
                <a:effectLst/>
                <a:latin typeface="Roboto" panose="02000000000000000000" pitchFamily="2" charset="0"/>
              </a:rPr>
              <a:t>Download</a:t>
            </a:r>
            <a:r>
              <a:rPr lang="en-US" b="0" i="0" dirty="0">
                <a:solidFill>
                  <a:schemeClr val="tx1"/>
                </a:solidFill>
                <a:effectLst/>
                <a:latin typeface="Roboto" panose="02000000000000000000" pitchFamily="2" charset="0"/>
              </a:rPr>
              <a:t>: </a:t>
            </a:r>
            <a:r>
              <a:rPr lang="en-US" b="1" i="0" u="none" strike="noStrike" dirty="0">
                <a:solidFill>
                  <a:schemeClr val="tx1"/>
                </a:solidFill>
                <a:effectLst/>
                <a:latin typeface="Roboto" panose="02000000000000000000" pitchFamily="2" charset="0"/>
                <a:hlinkClick r:id="rId2">
                  <a:extLst>
                    <a:ext uri="{A12FA001-AC4F-418D-AE19-62706E023703}">
                      <ahyp:hlinkClr xmlns:ahyp="http://schemas.microsoft.com/office/drawing/2018/hyperlinkcolor" val="tx"/>
                    </a:ext>
                  </a:extLst>
                </a:hlinkClick>
              </a:rPr>
              <a:t>NOOBS</a:t>
            </a:r>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To use NOOBS, unzip the download file and copy the contents to a microSD card inserted in your computer. Once you've done this, eject the SD card, insert it into your Raspberry Pi, and power it up.</a:t>
            </a:r>
          </a:p>
          <a:p>
            <a:pPr algn="l"/>
            <a:r>
              <a:rPr lang="en-US" b="0" i="0" dirty="0">
                <a:solidFill>
                  <a:srgbClr val="222222"/>
                </a:solidFill>
                <a:effectLst/>
                <a:latin typeface="Roboto" panose="02000000000000000000" pitchFamily="2" charset="0"/>
              </a:rPr>
              <a:t>Other option - buy a pre-loaded NOOBS SD card from your Raspberry Pi Approved Reseller</a:t>
            </a:r>
            <a:endParaRPr lang="en-US" b="0" i="0" dirty="0">
              <a:solidFill>
                <a:schemeClr val="tx1"/>
              </a:solidFill>
              <a:effectLst/>
              <a:latin typeface="Roboto" panose="02000000000000000000" pitchFamily="2" charset="0"/>
            </a:endParaRPr>
          </a:p>
          <a:p>
            <a:endParaRPr lang="en-IN" dirty="0">
              <a:solidFill>
                <a:schemeClr val="tx1"/>
              </a:solidFill>
            </a:endParaRPr>
          </a:p>
        </p:txBody>
      </p:sp>
    </p:spTree>
    <p:extLst>
      <p:ext uri="{BB962C8B-B14F-4D97-AF65-F5344CB8AC3E}">
        <p14:creationId xmlns:p14="http://schemas.microsoft.com/office/powerpoint/2010/main" val="403897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F5668-F284-FFAC-FCC5-26B334ED61CE}"/>
              </a:ext>
            </a:extLst>
          </p:cNvPr>
          <p:cNvSpPr>
            <a:spLocks noGrp="1"/>
          </p:cNvSpPr>
          <p:nvPr>
            <p:ph type="title"/>
          </p:nvPr>
        </p:nvSpPr>
        <p:spPr/>
        <p:txBody>
          <a:bodyPr/>
          <a:lstStyle/>
          <a:p>
            <a:r>
              <a:rPr lang="en-IN" dirty="0"/>
              <a:t>On bootup - Desktop</a:t>
            </a:r>
          </a:p>
        </p:txBody>
      </p:sp>
      <p:sp>
        <p:nvSpPr>
          <p:cNvPr id="3" name="Content Placeholder 2">
            <a:extLst>
              <a:ext uri="{FF2B5EF4-FFF2-40B4-BE49-F238E27FC236}">
                <a16:creationId xmlns:a16="http://schemas.microsoft.com/office/drawing/2014/main" id="{11ED6B5C-555B-FDB3-F733-F2C9A92A4086}"/>
              </a:ext>
            </a:extLst>
          </p:cNvPr>
          <p:cNvSpPr>
            <a:spLocks noGrp="1"/>
          </p:cNvSpPr>
          <p:nvPr>
            <p:ph idx="1"/>
          </p:nvPr>
        </p:nvSpPr>
        <p:spPr/>
        <p:txBody>
          <a:bodyPr/>
          <a:lstStyle/>
          <a:p>
            <a:r>
              <a:rPr lang="en-US" b="0" i="0" dirty="0">
                <a:solidFill>
                  <a:schemeClr val="tx1"/>
                </a:solidFill>
                <a:effectLst/>
                <a:latin typeface="arial" panose="020B0604020202020204" pitchFamily="34" charset="0"/>
              </a:rPr>
              <a:t>The username by default for the Raspbian operating system is </a:t>
            </a:r>
            <a:r>
              <a:rPr lang="en-US" b="1" i="0" dirty="0">
                <a:solidFill>
                  <a:schemeClr val="tx1"/>
                </a:solidFill>
                <a:effectLst/>
                <a:latin typeface="arial" panose="020B0604020202020204" pitchFamily="34" charset="0"/>
              </a:rPr>
              <a:t>pi</a:t>
            </a:r>
            <a:r>
              <a:rPr lang="en-US" b="0" i="0" dirty="0">
                <a:solidFill>
                  <a:schemeClr val="tx1"/>
                </a:solidFill>
                <a:effectLst/>
                <a:latin typeface="arial" panose="020B0604020202020204" pitchFamily="34" charset="0"/>
              </a:rPr>
              <a:t> . The default password for logging into Raspbian is </a:t>
            </a:r>
            <a:r>
              <a:rPr lang="en-US" b="1" i="0" dirty="0">
                <a:solidFill>
                  <a:schemeClr val="tx1"/>
                </a:solidFill>
                <a:effectLst/>
                <a:latin typeface="arial" panose="020B0604020202020204" pitchFamily="34" charset="0"/>
              </a:rPr>
              <a:t>raspberry</a:t>
            </a:r>
            <a:endParaRPr lang="en-IN" b="1" dirty="0">
              <a:solidFill>
                <a:schemeClr val="tx1"/>
              </a:solidFill>
            </a:endParaRPr>
          </a:p>
        </p:txBody>
      </p:sp>
      <p:pic>
        <p:nvPicPr>
          <p:cNvPr id="4" name="Picture 3">
            <a:extLst>
              <a:ext uri="{FF2B5EF4-FFF2-40B4-BE49-F238E27FC236}">
                <a16:creationId xmlns:a16="http://schemas.microsoft.com/office/drawing/2014/main" id="{ABCA9E4C-6C11-C51F-18BF-38C290B384C0}"/>
              </a:ext>
            </a:extLst>
          </p:cNvPr>
          <p:cNvPicPr>
            <a:picLocks noChangeAspect="1"/>
          </p:cNvPicPr>
          <p:nvPr/>
        </p:nvPicPr>
        <p:blipFill>
          <a:blip r:embed="rId2"/>
          <a:stretch>
            <a:fillRect/>
          </a:stretch>
        </p:blipFill>
        <p:spPr>
          <a:xfrm>
            <a:off x="1400112" y="3244031"/>
            <a:ext cx="5117908" cy="3004369"/>
          </a:xfrm>
          <a:prstGeom prst="rect">
            <a:avLst/>
          </a:prstGeom>
        </p:spPr>
      </p:pic>
    </p:spTree>
    <p:extLst>
      <p:ext uri="{BB962C8B-B14F-4D97-AF65-F5344CB8AC3E}">
        <p14:creationId xmlns:p14="http://schemas.microsoft.com/office/powerpoint/2010/main" val="27432152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7B281-BE6F-FED9-0B9A-0ACC6CEC8629}"/>
              </a:ext>
            </a:extLst>
          </p:cNvPr>
          <p:cNvSpPr>
            <a:spLocks noGrp="1"/>
          </p:cNvSpPr>
          <p:nvPr>
            <p:ph type="title"/>
          </p:nvPr>
        </p:nvSpPr>
        <p:spPr/>
        <p:txBody>
          <a:bodyPr/>
          <a:lstStyle/>
          <a:p>
            <a:r>
              <a:rPr lang="en-IN" dirty="0" err="1"/>
              <a:t>Rasbian</a:t>
            </a:r>
            <a:r>
              <a:rPr lang="en-IN" dirty="0"/>
              <a:t> OS - Desktop</a:t>
            </a:r>
          </a:p>
        </p:txBody>
      </p:sp>
      <p:pic>
        <p:nvPicPr>
          <p:cNvPr id="4" name="Picture 3">
            <a:extLst>
              <a:ext uri="{FF2B5EF4-FFF2-40B4-BE49-F238E27FC236}">
                <a16:creationId xmlns:a16="http://schemas.microsoft.com/office/drawing/2014/main" id="{66680E44-CADF-A151-2946-ED5A66577755}"/>
              </a:ext>
            </a:extLst>
          </p:cNvPr>
          <p:cNvPicPr>
            <a:picLocks noChangeAspect="1"/>
          </p:cNvPicPr>
          <p:nvPr/>
        </p:nvPicPr>
        <p:blipFill>
          <a:blip r:embed="rId2"/>
          <a:stretch>
            <a:fillRect/>
          </a:stretch>
        </p:blipFill>
        <p:spPr>
          <a:xfrm>
            <a:off x="950455" y="1301544"/>
            <a:ext cx="8596668" cy="5372918"/>
          </a:xfrm>
          <a:prstGeom prst="rect">
            <a:avLst/>
          </a:prstGeom>
        </p:spPr>
      </p:pic>
    </p:spTree>
    <p:extLst>
      <p:ext uri="{BB962C8B-B14F-4D97-AF65-F5344CB8AC3E}">
        <p14:creationId xmlns:p14="http://schemas.microsoft.com/office/powerpoint/2010/main" val="86287462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530</TotalTime>
  <Words>2703</Words>
  <Application>Microsoft Office PowerPoint</Application>
  <PresentationFormat>Widescreen</PresentationFormat>
  <Paragraphs>184</Paragraphs>
  <Slides>31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-apple-system</vt:lpstr>
      <vt:lpstr>Arial</vt:lpstr>
      <vt:lpstr>Arial</vt:lpstr>
      <vt:lpstr>Calibri</vt:lpstr>
      <vt:lpstr>Helvetica</vt:lpstr>
      <vt:lpstr>Merriweather</vt:lpstr>
      <vt:lpstr>Roboto</vt:lpstr>
      <vt:lpstr>Trebuchet MS</vt:lpstr>
      <vt:lpstr>Wingdings 3</vt:lpstr>
      <vt:lpstr>Facet</vt:lpstr>
      <vt:lpstr>Raspberry Pi</vt:lpstr>
      <vt:lpstr>Raspberry Pi</vt:lpstr>
      <vt:lpstr>Raspberry Pi – Desktop computer</vt:lpstr>
      <vt:lpstr>Raspberry Pi 3 features</vt:lpstr>
      <vt:lpstr>Raspberry Pi – Installing OS – SD card</vt:lpstr>
      <vt:lpstr>Raspberry Pi – OS Installation methods</vt:lpstr>
      <vt:lpstr>OS installation - NOOBS </vt:lpstr>
      <vt:lpstr>On bootup - Desktop</vt:lpstr>
      <vt:lpstr>Rasbian OS - Desktop</vt:lpstr>
      <vt:lpstr>SSH – Remote access</vt:lpstr>
      <vt:lpstr>SSH – Secure Shell</vt:lpstr>
      <vt:lpstr>Enable SSH on RPi</vt:lpstr>
      <vt:lpstr>Enable SSH on RPi</vt:lpstr>
      <vt:lpstr>Connecting via SSH</vt:lpstr>
      <vt:lpstr>SSH on the host</vt:lpstr>
      <vt:lpstr>PuTTY</vt:lpstr>
      <vt:lpstr>SSH commands</vt:lpstr>
      <vt:lpstr>SSH commands</vt:lpstr>
      <vt:lpstr>Direct Ethernet Conection</vt:lpstr>
      <vt:lpstr>Your computer’s Ethernet IP address</vt:lpstr>
      <vt:lpstr>Next steps</vt:lpstr>
      <vt:lpstr>Configuring static IP on Pi</vt:lpstr>
      <vt:lpstr>Remote access Pi – Ethernet cable</vt:lpstr>
      <vt:lpstr>GPIO connector</vt:lpstr>
      <vt:lpstr>GPIO testing using scripts</vt:lpstr>
      <vt:lpstr>RPi.GPIO </vt:lpstr>
      <vt:lpstr>Rpi.GPIO</vt:lpstr>
      <vt:lpstr>Rpi.GPIO</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Raspberry Pi</dc:title>
  <dc:creator> </dc:creator>
  <cp:lastModifiedBy> </cp:lastModifiedBy>
  <cp:revision>9</cp:revision>
  <dcterms:created xsi:type="dcterms:W3CDTF">2022-11-24T04:11:34Z</dcterms:created>
  <dcterms:modified xsi:type="dcterms:W3CDTF">2022-11-25T06:07:26Z</dcterms:modified>
</cp:coreProperties>
</file>

<file path=docProps/thumbnail.jpeg>
</file>